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302" r:id="rId3"/>
    <p:sldId id="303" r:id="rId4"/>
    <p:sldId id="305" r:id="rId5"/>
    <p:sldId id="306" r:id="rId6"/>
    <p:sldId id="307" r:id="rId7"/>
    <p:sldId id="308" r:id="rId8"/>
    <p:sldId id="309" r:id="rId9"/>
    <p:sldId id="355" r:id="rId10"/>
    <p:sldId id="310" r:id="rId11"/>
    <p:sldId id="311" r:id="rId12"/>
    <p:sldId id="312" r:id="rId13"/>
    <p:sldId id="313" r:id="rId14"/>
    <p:sldId id="315" r:id="rId15"/>
    <p:sldId id="316" r:id="rId16"/>
    <p:sldId id="314" r:id="rId17"/>
    <p:sldId id="317" r:id="rId18"/>
    <p:sldId id="318" r:id="rId19"/>
    <p:sldId id="319" r:id="rId20"/>
    <p:sldId id="321" r:id="rId21"/>
    <p:sldId id="323" r:id="rId22"/>
    <p:sldId id="324" r:id="rId23"/>
    <p:sldId id="325" r:id="rId24"/>
    <p:sldId id="326" r:id="rId25"/>
    <p:sldId id="329" r:id="rId26"/>
    <p:sldId id="331" r:id="rId27"/>
    <p:sldId id="332" r:id="rId28"/>
    <p:sldId id="333" r:id="rId29"/>
    <p:sldId id="335" r:id="rId30"/>
    <p:sldId id="334" r:id="rId31"/>
    <p:sldId id="336" r:id="rId32"/>
    <p:sldId id="340" r:id="rId33"/>
    <p:sldId id="337" r:id="rId34"/>
    <p:sldId id="338" r:id="rId35"/>
    <p:sldId id="339" r:id="rId36"/>
    <p:sldId id="341" r:id="rId37"/>
    <p:sldId id="356" r:id="rId38"/>
    <p:sldId id="357" r:id="rId39"/>
    <p:sldId id="358" r:id="rId40"/>
    <p:sldId id="342" r:id="rId41"/>
    <p:sldId id="343" r:id="rId42"/>
    <p:sldId id="344" r:id="rId43"/>
    <p:sldId id="345" r:id="rId44"/>
    <p:sldId id="346" r:id="rId45"/>
    <p:sldId id="349" r:id="rId46"/>
    <p:sldId id="350" r:id="rId47"/>
    <p:sldId id="351" r:id="rId48"/>
    <p:sldId id="354" r:id="rId49"/>
    <p:sldId id="361" r:id="rId50"/>
    <p:sldId id="362" r:id="rId51"/>
    <p:sldId id="359" r:id="rId52"/>
    <p:sldId id="360" r:id="rId53"/>
    <p:sldId id="363" r:id="rId54"/>
    <p:sldId id="364" r:id="rId55"/>
    <p:sldId id="365" r:id="rId56"/>
    <p:sldId id="367" r:id="rId57"/>
    <p:sldId id="368" r:id="rId58"/>
    <p:sldId id="400" r:id="rId59"/>
    <p:sldId id="369" r:id="rId60"/>
    <p:sldId id="366" r:id="rId61"/>
    <p:sldId id="370" r:id="rId62"/>
    <p:sldId id="371" r:id="rId63"/>
    <p:sldId id="372" r:id="rId64"/>
    <p:sldId id="375" r:id="rId65"/>
    <p:sldId id="373" r:id="rId66"/>
    <p:sldId id="374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96" r:id="rId80"/>
    <p:sldId id="388" r:id="rId81"/>
    <p:sldId id="390" r:id="rId82"/>
    <p:sldId id="391" r:id="rId83"/>
    <p:sldId id="392" r:id="rId84"/>
    <p:sldId id="393" r:id="rId85"/>
    <p:sldId id="394" r:id="rId86"/>
    <p:sldId id="395" r:id="rId87"/>
    <p:sldId id="397" r:id="rId88"/>
    <p:sldId id="398" r:id="rId89"/>
    <p:sldId id="399" r:id="rId90"/>
    <p:sldId id="401" r:id="rId91"/>
    <p:sldId id="402" r:id="rId92"/>
    <p:sldId id="403" r:id="rId93"/>
    <p:sldId id="404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5" r:id="rId102"/>
    <p:sldId id="418" r:id="rId103"/>
    <p:sldId id="417" r:id="rId104"/>
    <p:sldId id="416" r:id="rId105"/>
    <p:sldId id="414" r:id="rId106"/>
    <p:sldId id="413" r:id="rId107"/>
    <p:sldId id="419" r:id="rId108"/>
    <p:sldId id="420" r:id="rId109"/>
    <p:sldId id="421" r:id="rId110"/>
    <p:sldId id="422" r:id="rId111"/>
    <p:sldId id="427" r:id="rId112"/>
    <p:sldId id="423" r:id="rId113"/>
    <p:sldId id="424" r:id="rId114"/>
    <p:sldId id="425" r:id="rId115"/>
    <p:sldId id="430" r:id="rId116"/>
    <p:sldId id="431" r:id="rId117"/>
    <p:sldId id="440" r:id="rId118"/>
    <p:sldId id="439" r:id="rId119"/>
    <p:sldId id="438" r:id="rId120"/>
    <p:sldId id="432" r:id="rId121"/>
    <p:sldId id="433" r:id="rId122"/>
    <p:sldId id="441" r:id="rId123"/>
    <p:sldId id="442" r:id="rId124"/>
    <p:sldId id="448" r:id="rId125"/>
    <p:sldId id="445" r:id="rId126"/>
    <p:sldId id="450" r:id="rId127"/>
    <p:sldId id="444" r:id="rId128"/>
    <p:sldId id="446" r:id="rId129"/>
    <p:sldId id="447" r:id="rId130"/>
    <p:sldId id="449" r:id="rId131"/>
    <p:sldId id="451" r:id="rId132"/>
    <p:sldId id="452" r:id="rId133"/>
    <p:sldId id="453" r:id="rId134"/>
    <p:sldId id="454" r:id="rId135"/>
    <p:sldId id="455" r:id="rId136"/>
    <p:sldId id="456" r:id="rId137"/>
    <p:sldId id="457" r:id="rId1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BA0863-85B7-44BB-910D-CEBF9F4D3F2D}">
          <p14:sldIdLst>
            <p14:sldId id="256"/>
            <p14:sldId id="302"/>
            <p14:sldId id="303"/>
            <p14:sldId id="305"/>
            <p14:sldId id="306"/>
            <p14:sldId id="307"/>
            <p14:sldId id="308"/>
            <p14:sldId id="309"/>
            <p14:sldId id="355"/>
            <p14:sldId id="310"/>
            <p14:sldId id="311"/>
            <p14:sldId id="312"/>
            <p14:sldId id="313"/>
            <p14:sldId id="315"/>
            <p14:sldId id="316"/>
            <p14:sldId id="314"/>
            <p14:sldId id="317"/>
            <p14:sldId id="318"/>
            <p14:sldId id="319"/>
            <p14:sldId id="321"/>
            <p14:sldId id="323"/>
            <p14:sldId id="324"/>
            <p14:sldId id="325"/>
            <p14:sldId id="326"/>
            <p14:sldId id="329"/>
            <p14:sldId id="331"/>
            <p14:sldId id="332"/>
            <p14:sldId id="333"/>
            <p14:sldId id="335"/>
            <p14:sldId id="334"/>
            <p14:sldId id="336"/>
            <p14:sldId id="340"/>
            <p14:sldId id="337"/>
            <p14:sldId id="338"/>
            <p14:sldId id="339"/>
            <p14:sldId id="341"/>
            <p14:sldId id="356"/>
            <p14:sldId id="357"/>
            <p14:sldId id="358"/>
            <p14:sldId id="342"/>
            <p14:sldId id="343"/>
            <p14:sldId id="344"/>
            <p14:sldId id="345"/>
            <p14:sldId id="346"/>
            <p14:sldId id="349"/>
            <p14:sldId id="350"/>
            <p14:sldId id="351"/>
            <p14:sldId id="354"/>
            <p14:sldId id="361"/>
            <p14:sldId id="362"/>
            <p14:sldId id="359"/>
            <p14:sldId id="360"/>
            <p14:sldId id="363"/>
            <p14:sldId id="364"/>
            <p14:sldId id="365"/>
            <p14:sldId id="367"/>
            <p14:sldId id="368"/>
            <p14:sldId id="400"/>
            <p14:sldId id="369"/>
            <p14:sldId id="366"/>
            <p14:sldId id="370"/>
            <p14:sldId id="371"/>
            <p14:sldId id="372"/>
            <p14:sldId id="375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6"/>
            <p14:sldId id="388"/>
            <p14:sldId id="390"/>
            <p14:sldId id="391"/>
            <p14:sldId id="392"/>
            <p14:sldId id="393"/>
            <p14:sldId id="394"/>
            <p14:sldId id="395"/>
            <p14:sldId id="397"/>
            <p14:sldId id="398"/>
            <p14:sldId id="399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5"/>
            <p14:sldId id="418"/>
            <p14:sldId id="417"/>
            <p14:sldId id="416"/>
            <p14:sldId id="414"/>
            <p14:sldId id="413"/>
            <p14:sldId id="419"/>
            <p14:sldId id="420"/>
            <p14:sldId id="421"/>
            <p14:sldId id="422"/>
            <p14:sldId id="427"/>
            <p14:sldId id="423"/>
            <p14:sldId id="424"/>
            <p14:sldId id="425"/>
            <p14:sldId id="430"/>
            <p14:sldId id="431"/>
            <p14:sldId id="440"/>
            <p14:sldId id="439"/>
            <p14:sldId id="438"/>
            <p14:sldId id="432"/>
            <p14:sldId id="433"/>
            <p14:sldId id="441"/>
            <p14:sldId id="442"/>
            <p14:sldId id="448"/>
            <p14:sldId id="445"/>
            <p14:sldId id="450"/>
            <p14:sldId id="444"/>
            <p14:sldId id="446"/>
            <p14:sldId id="447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C00"/>
    <a:srgbClr val="A0C31F"/>
    <a:srgbClr val="39A9A4"/>
    <a:srgbClr val="90BEB9"/>
    <a:srgbClr val="9DC1C3"/>
    <a:srgbClr val="8CA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90" y="-2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24"/>
    </p:cViewPr>
  </p:sorterViewPr>
  <p:notesViewPr>
    <p:cSldViewPr>
      <p:cViewPr varScale="1">
        <p:scale>
          <a:sx n="87" d="100"/>
          <a:sy n="87" d="100"/>
        </p:scale>
        <p:origin x="-1254" y="-90"/>
      </p:cViewPr>
      <p:guideLst>
        <p:guide orient="horz" pos="3024"/>
        <p:guide pos="23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8421C-8D12-40DA-9A7B-265D7490C88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CA3C7-F538-4CDD-A942-504D0B9C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23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BB22C-122D-4EE2-9812-B1AA4CFA3383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95B3F-8216-487B-AC35-BDA89902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95B3F-8216-487B-AC35-BDA8990236E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4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95B3F-8216-487B-AC35-BDA8990236E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4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95B3F-8216-487B-AC35-BDA8990236E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4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714B-E11A-4793-9D4B-C7DA0B002A2E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6908-18CF-4D46-A568-031B411BADDC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0BF-8AB8-438E-8F5F-3BC988050D5C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D551-D1C9-475F-8F97-B5E238F846DE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A71D-2E90-4908-919F-619FDB1089CE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358A-EF12-449E-95F9-53ECB702F323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9DE-364F-4108-BF86-9295B2495FBB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91E9-5B6C-4491-8FE2-FE8BB8D7CBC7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32F4-B520-430E-BC9F-5620D1D82898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1798-164E-4412-9238-A87AFC6688E7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5C6D-AA2A-4233-A83B-6410688265D8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1508-6116-47D0-9391-D505EF128AA1}" type="datetime1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1200"/>
            <a:ext cx="6400800" cy="1752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Support Vector Machines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56310" y="4191000"/>
            <a:ext cx="51488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CSE </a:t>
            </a:r>
            <a:r>
              <a:rPr lang="en-US" sz="2000" dirty="0" smtClean="0">
                <a:latin typeface="+mn-lt"/>
              </a:rPr>
              <a:t>6363 – Machine Learning</a:t>
            </a:r>
            <a:endParaRPr lang="en-US" sz="2000" dirty="0">
              <a:latin typeface="+mn-lt"/>
            </a:endParaRPr>
          </a:p>
          <a:p>
            <a:pPr algn="ctr" eaLnBrk="1" hangingPunct="1"/>
            <a:r>
              <a:rPr lang="en-US" sz="2000" dirty="0">
                <a:latin typeface="+mn-lt"/>
              </a:rPr>
              <a:t>Vassilis </a:t>
            </a:r>
            <a:r>
              <a:rPr lang="en-US" sz="2000" dirty="0" smtClean="0">
                <a:latin typeface="+mn-lt"/>
              </a:rPr>
              <a:t>Athitsos</a:t>
            </a:r>
          </a:p>
          <a:p>
            <a:pPr algn="ctr" eaLnBrk="1" hangingPunct="1"/>
            <a:r>
              <a:rPr lang="en-US" sz="2000" dirty="0" smtClean="0">
                <a:latin typeface="+mn-lt"/>
              </a:rPr>
              <a:t>Computer Science and Engineering Department</a:t>
            </a:r>
            <a:endParaRPr lang="en-US" sz="2000" dirty="0">
              <a:latin typeface="+mn-lt"/>
            </a:endParaRPr>
          </a:p>
          <a:p>
            <a:pPr algn="ctr" eaLnBrk="1" hangingPunct="1"/>
            <a:r>
              <a:rPr lang="en-US" sz="2000" dirty="0">
                <a:latin typeface="+mn-lt"/>
              </a:rPr>
              <a:t>University of Texas at </a:t>
            </a:r>
            <a:r>
              <a:rPr lang="en-US" sz="2000" dirty="0" smtClean="0">
                <a:latin typeface="+mn-lt"/>
              </a:rPr>
              <a:t>Arlington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9068"/>
            <a:ext cx="8610600" cy="2514600"/>
          </a:xfrm>
        </p:spPr>
        <p:txBody>
          <a:bodyPr/>
          <a:lstStyle/>
          <a:p>
            <a:r>
              <a:rPr lang="en-US" sz="2400" dirty="0" smtClean="0"/>
              <a:t>In the figure, the red line is the maximum margin decision boundary. </a:t>
            </a:r>
          </a:p>
          <a:p>
            <a:r>
              <a:rPr lang="en-US" sz="2400" dirty="0" smtClean="0"/>
              <a:t>One of the parallel lines touches a single orange point.</a:t>
            </a:r>
          </a:p>
          <a:p>
            <a:pPr lvl="1"/>
            <a:r>
              <a:rPr lang="en-US" sz="2000" dirty="0" smtClean="0"/>
              <a:t>If that orange point moves closer to or farther from the red line, the optimal boundary changes.</a:t>
            </a:r>
          </a:p>
          <a:p>
            <a:pPr lvl="1"/>
            <a:r>
              <a:rPr lang="en-US" sz="2000" dirty="0" smtClean="0"/>
              <a:t>If other orange points move, the optimal boundary does not change, </a:t>
            </a:r>
            <a:r>
              <a:rPr lang="en-US" sz="2000" b="1" dirty="0" smtClean="0"/>
              <a:t>unless</a:t>
            </a:r>
            <a:r>
              <a:rPr lang="en-US" sz="2000" dirty="0" smtClean="0"/>
              <a:t> those points move to the right of the blue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28" name="Oval 27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192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thitsos\Dropbox\courses\cse6363\slides\10_svm\figures\nonsep2_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2011680"/>
            <a:ext cx="6437375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960832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Picture 3" descr="C:\Users\athitsos\Dropbox\courses\cse6363\slides\10_svm\figures\nonsep2_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8207507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9" name="Picture 4" descr="C:\Users\athitsos\Dropbox\courses\cse6363\slides\10_svm\figures\nonsep2_d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540414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8" name="Picture 5" descr="C:\Users\athitsos\Dropbox\courses\cse6363\slides\10_svm\figures\nonsep2_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037395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6" name="Picture 6" descr="C:\Users\athitsos\Dropbox\courses\cse6363\slides\10_svm\figures\nonsep2_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9444428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7" descr="C:\Users\athitsos\Dropbox\courses\cse6363\slides\10_svm\figures\nonsep2_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9027499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6492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8" descr="C:\Users\athitsos\Dropbox\courses\cse6363\slides\10_svm\figures\nonsep2_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5558861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6492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6" name="Picture 2" descr="C:\Users\athitsos\Dropbox\courses\cse6363\slides\10_svm\figures\nonsep2_d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211211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6492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8194" name="Picture 2" descr="C:\Users\athitsos\Dropbox\courses\cse6363\slides\10_svm\figures\nonsep2_d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6396491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1671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100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026" name="Picture 2" descr="C:\Users\athitsos\Dropbox\courses\cse6363\slides\10_svm\figures\nonsep2_d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24131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9068"/>
            <a:ext cx="8610600" cy="2514600"/>
          </a:xfrm>
        </p:spPr>
        <p:txBody>
          <a:bodyPr/>
          <a:lstStyle/>
          <a:p>
            <a:r>
              <a:rPr lang="en-US" sz="2400" dirty="0"/>
              <a:t>In the figure, the red line is the maximum margin decision boundary. </a:t>
            </a:r>
          </a:p>
          <a:p>
            <a:r>
              <a:rPr lang="en-US" sz="2400" dirty="0"/>
              <a:t>One of the parallel lines touches </a:t>
            </a:r>
            <a:r>
              <a:rPr lang="en-US" sz="2400" dirty="0" smtClean="0"/>
              <a:t>two blue points.</a:t>
            </a:r>
            <a:endParaRPr lang="en-US" sz="2400" dirty="0"/>
          </a:p>
          <a:p>
            <a:pPr lvl="1"/>
            <a:r>
              <a:rPr lang="en-US" sz="2000" dirty="0"/>
              <a:t>If </a:t>
            </a:r>
            <a:r>
              <a:rPr lang="en-US" sz="2000" dirty="0" smtClean="0"/>
              <a:t>either of those points moves </a:t>
            </a:r>
            <a:r>
              <a:rPr lang="en-US" sz="2000" dirty="0"/>
              <a:t>closer to or farther from the red line, the optimal boundary changes.</a:t>
            </a:r>
          </a:p>
          <a:p>
            <a:pPr lvl="1"/>
            <a:r>
              <a:rPr lang="en-US" sz="2000" dirty="0"/>
              <a:t>If other </a:t>
            </a:r>
            <a:r>
              <a:rPr lang="en-US" sz="2000" dirty="0" smtClean="0"/>
              <a:t>blue points </a:t>
            </a:r>
            <a:r>
              <a:rPr lang="en-US" sz="2000" dirty="0"/>
              <a:t>move, the optimal boundary does not change, </a:t>
            </a:r>
            <a:r>
              <a:rPr lang="en-US" sz="2000" b="1" dirty="0"/>
              <a:t>unless</a:t>
            </a:r>
            <a:r>
              <a:rPr lang="en-US" sz="2000" dirty="0"/>
              <a:t> those points move to the </a:t>
            </a:r>
            <a:r>
              <a:rPr lang="en-US" sz="2000" dirty="0" smtClean="0"/>
              <a:t>left of </a:t>
            </a:r>
            <a:r>
              <a:rPr lang="en-US" sz="2000" dirty="0"/>
              <a:t>the blue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28" name="Oval 27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733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RBF/Gaussian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Radial Basis Function (RBF) kernel</a:t>
                </a:r>
                <a:r>
                  <a:rPr lang="en-US" dirty="0" smtClean="0"/>
                  <a:t>, also known as </a:t>
                </a:r>
                <a:r>
                  <a:rPr lang="en-US" b="1" dirty="0" smtClean="0"/>
                  <a:t>Gaussian kernel</a:t>
                </a:r>
                <a:r>
                  <a:rPr lang="en-US" dirty="0" smtClean="0"/>
                  <a:t>, is defined as:</a:t>
                </a:r>
                <a:br>
                  <a:rPr lang="en-US" dirty="0" smtClean="0"/>
                </a:b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l-GR" b="0" i="1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b="1" dirty="0" smtClean="0"/>
              </a:p>
              <a:p>
                <a:endParaRPr lang="en-US" sz="1400" b="1" dirty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t</a:t>
                </a:r>
                <a:r>
                  <a:rPr lang="en-US" dirty="0" smtClean="0"/>
                  <a:t>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 only depends on the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 decreases exponentially to the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is chosen manually.</a:t>
                </a:r>
              </a:p>
              <a:p>
                <a:pPr lvl="1"/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specifies how fast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decreases as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moves away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25" b="-9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25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athitsos\Dropbox\courses\cse6363\slides\10_svm\figures\rbf_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00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Output Vs.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X axis: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Y axis: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  <m:r>
                      <a:rPr lang="en-US" b="0" i="0" smtClean="0">
                        <a:latin typeface="Cambria Math"/>
                      </a:rPr>
                      <m:t>=3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041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athitsos\Dropbox\courses\cse6363\slides\10_svm\figures\rbf_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00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Output Vs.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X axis: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Y axis: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  <m:r>
                      <a:rPr lang="en-US" b="0" i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33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thitsos\Dropbox\courses\cse6363\slides\10_svm\figures\rbf_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00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Output Vs.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X axis: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Y axis: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1.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041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thitsos\Dropbox\courses\cse6363\slides\10_svm\figures\rbf_s0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00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Output Vs.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X axis: distance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Y axis: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  <m:r>
                      <a:rPr lang="en-US" b="0" i="0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041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 descr="C:\Users\athitsos\Dropbox\courses\cse6363\slides\10_svm\figures\nonsep3_lin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 linear kernel.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163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" descr="C:\Users\athitsos\Dropbox\courses\cse6363\slides\10_svm\figures\nonsep3_rbf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6348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Decision boundary</a:t>
                </a:r>
                <a:br>
                  <a:rPr lang="en-US" dirty="0" smtClean="0"/>
                </a:br>
                <a:r>
                  <a:rPr lang="en-US" dirty="0" smtClean="0"/>
                  <a:t>with an RBF kernel.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For this dataset, this is a relatively large value 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, and it produces a boundary that is almost linear.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63485" cy="1298145"/>
              </a:xfrm>
              <a:blipFill rotWithShape="1">
                <a:blip r:embed="rId3"/>
                <a:stretch>
                  <a:fillRect l="-3925" t="-3756" r="-5607" b="-183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81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 descr="C:\Users\athitsos\Dropbox\courses\cse6363\slides\10_svm\figures\nonsep3_rb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Decreasing the value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leads to less linear boundaries.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3160" b="-117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342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 descr="C:\Users\athitsos\Dropbox\courses\cse6363\slides\10_svm\figures\nonsep3_rbf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Decreasing the value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leads to less linear boundaries.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3160" b="-117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342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8" descr="C:\Users\athitsos\Dropbox\courses\cse6363\slides\10_svm\figures\nonsep3_rbf2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Decreasing the value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leads to less linear boundaries.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3160" b="-117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3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9068"/>
            <a:ext cx="8610600" cy="2514600"/>
          </a:xfrm>
        </p:spPr>
        <p:txBody>
          <a:bodyPr/>
          <a:lstStyle/>
          <a:p>
            <a:r>
              <a:rPr lang="en-US" dirty="0" smtClean="0"/>
              <a:t>In summary, in this example, the maximum margin is defined by only three points:</a:t>
            </a:r>
          </a:p>
          <a:p>
            <a:pPr lvl="1"/>
            <a:r>
              <a:rPr lang="en-US" dirty="0" smtClean="0"/>
              <a:t>One orange point.</a:t>
            </a:r>
          </a:p>
          <a:p>
            <a:pPr lvl="1"/>
            <a:r>
              <a:rPr lang="en-US" dirty="0" smtClean="0"/>
              <a:t>Two blue points.</a:t>
            </a:r>
          </a:p>
          <a:p>
            <a:r>
              <a:rPr lang="en-US" dirty="0" smtClean="0"/>
              <a:t>These points are called </a:t>
            </a:r>
            <a:r>
              <a:rPr lang="en-US" b="1" dirty="0" smtClean="0"/>
              <a:t>support vectors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They are indicated by a black circle around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28" name="Oval 27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625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athitsos\Dropbox\courses\cse6363\slides\10_svm\figures\nonsep3_rb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Decreasing the value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leads to less linear boundaries.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3160" b="-117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342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C:\Users\athitsos\Dropbox\courses\cse6363\slides\10_svm\figures\nonsep3_rb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44" y="1607519"/>
            <a:ext cx="6577566" cy="49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Decreasing the value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leads to less linear boundaries.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3160" b="-117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342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thitsos\Dropbox\courses\cse6363\slides\10_svm\figures\nonsep3_rbf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4536" cy="49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Decision boundary</a:t>
                </a:r>
                <a:br>
                  <a:rPr lang="en-US" dirty="0" smtClean="0"/>
                </a:br>
                <a:r>
                  <a:rPr lang="en-US" dirty="0" smtClean="0"/>
                  <a:t>with an RBF kernel.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Note that smaller </a:t>
                </a:r>
                <a:br>
                  <a:rPr lang="en-US" dirty="0" smtClean="0"/>
                </a:br>
                <a:r>
                  <a:rPr lang="en-US" dirty="0" smtClean="0"/>
                  <a:t>values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increase dangers of overfitting.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b="-1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794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thitsos\Dropbox\courses\cse6363\slides\10_svm\figures\nonsep3_rbf0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4536" cy="49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An Easier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Decision boundary</a:t>
                </a:r>
                <a:br>
                  <a:rPr lang="en-US" dirty="0" smtClean="0"/>
                </a:br>
                <a:r>
                  <a:rPr lang="en-US" dirty="0" smtClean="0"/>
                  <a:t>with an RBF kernel.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Note that smaller </a:t>
                </a:r>
                <a:br>
                  <a:rPr lang="en-US" dirty="0" smtClean="0"/>
                </a:br>
                <a:r>
                  <a:rPr lang="en-US" dirty="0" smtClean="0"/>
                  <a:t>values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increase dangers of overfitting.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b="-1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23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thitsos\Dropbox\courses\cse6363\slides\10_svm\figures\nonsep2_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 linear kernel.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68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thitsos\Dropbox\courses\cse6363\slides\10_svm\figures\nonsep2_rb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an RBF kernel.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boundary is </a:t>
            </a:r>
            <a:br>
              <a:rPr lang="en-US" dirty="0" smtClean="0"/>
            </a:br>
            <a:r>
              <a:rPr lang="en-US" dirty="0" smtClean="0"/>
              <a:t>almost linear.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25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C:\Users\athitsos\Dropbox\courses\cse6363\slides\10_svm\figures\nonsep2_rbf0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an RBF kernel.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boundary now</a:t>
            </a:r>
            <a:br>
              <a:rPr lang="en-US" dirty="0" smtClean="0"/>
            </a:br>
            <a:r>
              <a:rPr lang="en-US" dirty="0" smtClean="0"/>
              <a:t>is clearly nonlinear.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665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:\Users\athitsos\Dropbox\courses\cse6363\slides\10_svm\figures\nonsep2_rbf0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an RBF kernel.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461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athitsos\Dropbox\courses\cse6363\slides\10_svm\figures\nonsep2_rbf0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90" y="2965700"/>
            <a:ext cx="3279955" cy="129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</a:t>
            </a:r>
            <a:br>
              <a:rPr lang="en-US" dirty="0" smtClean="0"/>
            </a:br>
            <a:r>
              <a:rPr lang="en-US" dirty="0" smtClean="0"/>
              <a:t>with an RBF kernel.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20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thitsos\Dropbox\courses\cse6363\slides\10_svm\figures\nonsep2_rbf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Decision boundary</a:t>
                </a:r>
                <a:br>
                  <a:rPr lang="en-US" dirty="0" smtClean="0"/>
                </a:br>
                <a:r>
                  <a:rPr lang="en-US" dirty="0" smtClean="0"/>
                  <a:t>with an RBF kernel.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Again, smaller values</a:t>
                </a:r>
                <a:br>
                  <a:rPr lang="en-US" dirty="0" smtClean="0"/>
                </a:b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increase dangers </a:t>
                </a:r>
                <a:r>
                  <a:rPr lang="en-US" dirty="0"/>
                  <a:t>of overfitting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1115" b="-163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6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 to the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decision boundary consists of all points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that are solutions to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𝒙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 is a column vector of parameters (weights).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is an input vector.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/>
                  <a:t> is a scalar value (a real number).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is a training point, its distance to the boundary is computed using this equation: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866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thitsos\Dropbox\courses\cse6363\slides\10_svm\figures\nonsep2_rbf0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8" y="1609344"/>
            <a:ext cx="657148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– A Harder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Decision boundary</a:t>
                </a:r>
                <a:br>
                  <a:rPr lang="en-US" dirty="0"/>
                </a:br>
                <a:r>
                  <a:rPr lang="en-US" dirty="0"/>
                  <a:t>with an RBF kernel.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Again, smaller values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increase dangers of overfitting.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2965700"/>
                <a:ext cx="3279955" cy="1298145"/>
              </a:xfrm>
              <a:blipFill rotWithShape="1">
                <a:blip r:embed="rId3"/>
                <a:stretch>
                  <a:fillRect l="-3903" t="-3756" r="-1115" b="-163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689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Kernels and </a:t>
            </a:r>
            <a:r>
              <a:rPr lang="en-US" smtClean="0"/>
              <a:t>Basis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RBF kernel </a:t>
                </a:r>
                <a:r>
                  <a:rPr lang="en-US" dirty="0" smtClean="0"/>
                  <a:t>is </a:t>
                </a:r>
                <a:r>
                  <a:rPr lang="en-US" dirty="0"/>
                  <a:t>defined as:</a:t>
                </a:r>
                <a:br>
                  <a:rPr lang="en-US" dirty="0"/>
                </a:br>
                <a:r>
                  <a:rPr lang="en-US" sz="1400" dirty="0"/>
                  <a:t/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l-GR" i="1">
                            <a:latin typeface="Cambria Math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l-GR" i="1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endParaRPr lang="en-US" sz="1200" dirty="0"/>
              </a:p>
              <a:p>
                <a:r>
                  <a:rPr lang="en-US" dirty="0" smtClean="0"/>
                  <a:t>Is the RBF kernel equivalent to taking the dot product in some feature space?</a:t>
                </a:r>
              </a:p>
              <a:p>
                <a:r>
                  <a:rPr lang="en-US" dirty="0" smtClean="0"/>
                  <a:t>In other words, is there any basis function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𝜑</m:t>
                    </m:r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l-GR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l-GR" i="1" dirty="0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l-GR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b="0" i="0" dirty="0" smtClean="0">
                        <a:latin typeface="Cambria Math"/>
                      </a:rPr>
                      <m:t>?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answer is "yes":</a:t>
                </a:r>
              </a:p>
              <a:p>
                <a:pPr lvl="1"/>
                <a:r>
                  <a:rPr lang="en-US" dirty="0" smtClean="0"/>
                  <a:t>There exists such a function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𝜑</m:t>
                    </m:r>
                  </m:oMath>
                </a14:m>
                <a:r>
                  <a:rPr lang="en-US" dirty="0" smtClean="0"/>
                  <a:t>, but its output is infinite-dimensional.</a:t>
                </a:r>
              </a:p>
              <a:p>
                <a:pPr lvl="1"/>
                <a:r>
                  <a:rPr lang="en-US" dirty="0" smtClean="0"/>
                  <a:t>We will not get into more details here.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 r="-2444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541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for Non-Vector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So far, all our methods have been taking real-valued vectors as input.</a:t>
                </a:r>
              </a:p>
              <a:p>
                <a:pPr lvl="1"/>
                <a:r>
                  <a:rPr lang="en-US" sz="2000" dirty="0" smtClean="0"/>
                  <a:t>The inputs have been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000" dirty="0" smtClean="0"/>
                  <a:t>, for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≥1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400" dirty="0" smtClean="0"/>
                  <a:t>However, there are many interesting problems where the input is not such real-valued vectors.</a:t>
                </a:r>
              </a:p>
              <a:p>
                <a:r>
                  <a:rPr lang="en-US" sz="2400" dirty="0" smtClean="0"/>
                  <a:t>Examples???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207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for Non-Vector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So far, all our methods have been taking real-valued vectors as input.</a:t>
                </a:r>
              </a:p>
              <a:p>
                <a:pPr lvl="1"/>
                <a:r>
                  <a:rPr lang="en-US" sz="2000" dirty="0" smtClean="0"/>
                  <a:t>The inputs have been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000" dirty="0" smtClean="0"/>
                  <a:t>, for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≥1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400" dirty="0" smtClean="0"/>
                  <a:t>However, there are many interesting problems where the input is not such real-valued vectors.</a:t>
                </a:r>
              </a:p>
              <a:p>
                <a:r>
                  <a:rPr lang="en-US" sz="2400" dirty="0" smtClean="0"/>
                  <a:t>The inputs can be strings, like "cat", "elephant", "dog".</a:t>
                </a:r>
              </a:p>
              <a:p>
                <a:r>
                  <a:rPr lang="en-US" sz="2400" dirty="0" smtClean="0"/>
                  <a:t>The inputs can be sets, such as {1, 5, 3}, {5, 1, 2, 7}.</a:t>
                </a:r>
              </a:p>
              <a:p>
                <a:pPr lvl="1"/>
                <a:r>
                  <a:rPr lang="en-US" sz="2000" dirty="0" smtClean="0"/>
                  <a:t>Sets are NOT vectors. They have very different properties.</a:t>
                </a:r>
              </a:p>
              <a:p>
                <a:pPr lvl="1"/>
                <a:r>
                  <a:rPr lang="en-US" sz="2000" dirty="0" smtClean="0"/>
                  <a:t>As sets,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{1, 5, 3} = {5, 3, 1}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1"/>
                <a:r>
                  <a:rPr lang="en-US" sz="2000" dirty="0" smtClean="0"/>
                  <a:t>As vectors,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/>
                          </a:rPr>
                          <m:t>1, 5, 3</m:t>
                        </m:r>
                      </m:e>
                    </m:d>
                    <m:r>
                      <a:rPr lang="en-US" sz="2000" i="1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sz="2000" b="0" i="1" dirty="0" smtClean="0">
                        <a:latin typeface="Cambria Math"/>
                      </a:rPr>
                      <m:t>(</m:t>
                    </m:r>
                    <m:r>
                      <a:rPr lang="en-US" sz="2000" i="1" dirty="0">
                        <a:latin typeface="Cambria Math"/>
                      </a:rPr>
                      <m:t>5, 3, 1</m:t>
                    </m:r>
                    <m:r>
                      <a:rPr lang="en-US" sz="20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r>
                  <a:rPr lang="en-US" sz="2400" dirty="0" smtClean="0"/>
                  <a:t>There are many other types of non-vector data…</a:t>
                </a:r>
              </a:p>
              <a:p>
                <a:r>
                  <a:rPr lang="en-US" sz="2400" dirty="0" smtClean="0"/>
                  <a:t>SVMs can be applied to such data, as long as we define an appropriate kernel function.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r="-1852" b="-9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572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Time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Solving the quadratic programming problem takes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time,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400" dirty="0" smtClean="0"/>
                  <a:t> is the </a:t>
                </a:r>
                <a:r>
                  <a:rPr lang="en-US" sz="2400" dirty="0" err="1" smtClean="0"/>
                  <a:t>the</a:t>
                </a:r>
                <a:r>
                  <a:rPr lang="en-US" sz="2400" dirty="0" smtClean="0"/>
                  <a:t> dimensionality of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𝒖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000" dirty="0" smtClean="0"/>
                  <a:t>In other words,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000" dirty="0" smtClean="0"/>
                  <a:t> is the number of values we want to estimate.</a:t>
                </a:r>
              </a:p>
              <a:p>
                <a:r>
                  <a:rPr lang="en-US" sz="2400" dirty="0" smtClean="0"/>
                  <a:t>If we d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then we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𝐷</m:t>
                    </m:r>
                    <m:r>
                      <a:rPr lang="en-US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 smtClean="0"/>
                  <a:t> values.</a:t>
                </a:r>
              </a:p>
              <a:p>
                <a:pPr lvl="1"/>
                <a:r>
                  <a:rPr lang="en-US" sz="2000" dirty="0" smtClean="0"/>
                  <a:t>The time complexity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sz="2000" dirty="0" smtClean="0"/>
                  <a:t> is the dimensionality of input vectors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2000" dirty="0" smtClean="0"/>
                  <a:t> (or the dimensionality of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 smtClean="0"/>
                  <a:t>, if we use a basis function).</a:t>
                </a:r>
              </a:p>
              <a:p>
                <a:r>
                  <a:rPr lang="en-US" sz="2400" dirty="0" smtClean="0"/>
                  <a:t>If we use quadratic programming to compute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𝒂</m:t>
                    </m:r>
                    <m:r>
                      <a:rPr lang="en-US" sz="2400" b="1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, then we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values.</a:t>
                </a:r>
              </a:p>
              <a:p>
                <a:pPr lvl="1"/>
                <a:r>
                  <a:rPr lang="en-US" sz="2000" dirty="0"/>
                  <a:t>The time complexity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/>
                  <a:t> is the </a:t>
                </a:r>
                <a:r>
                  <a:rPr lang="en-US" sz="2000" dirty="0" smtClean="0"/>
                  <a:t>number of training inputs.</a:t>
                </a:r>
              </a:p>
              <a:p>
                <a:r>
                  <a:rPr lang="en-US" sz="2400" dirty="0" smtClean="0"/>
                  <a:t>Which one is faster?</a:t>
                </a: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741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Time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If we use quadratic programming to compute directly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then the time complexity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000" dirty="0" smtClean="0"/>
                  <a:t>If we use no basis function,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sz="2000" dirty="0" smtClean="0"/>
                  <a:t> is the dimensionality of input vectors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𝒙</m:t>
                    </m:r>
                    <m:r>
                      <a:rPr lang="en-US" sz="2000" b="0" i="0" smtClean="0">
                        <a:latin typeface="Cambria Math"/>
                      </a:rPr>
                      <m:t>.</m:t>
                    </m:r>
                  </m:oMath>
                </a14:m>
                <a:endParaRPr lang="en-US" sz="2000" b="0" dirty="0" smtClean="0"/>
              </a:p>
              <a:p>
                <a:pPr lvl="1"/>
                <a:r>
                  <a:rPr lang="en-US" sz="2000" dirty="0" smtClean="0"/>
                  <a:t>If we use a basis function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/>
                      </a:rPr>
                      <m:t>𝜑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𝐷</m:t>
                    </m:r>
                  </m:oMath>
                </a14:m>
                <a:r>
                  <a:rPr lang="en-US" sz="2000" dirty="0" smtClean="0"/>
                  <a:t> is the dimensionality of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000" b="1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sz="2000" dirty="0" smtClean="0"/>
              </a:p>
              <a:p>
                <a:r>
                  <a:rPr lang="en-US" sz="2400" dirty="0" smtClean="0"/>
                  <a:t>If we use quadratic programming to compute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𝒂</m:t>
                    </m:r>
                    <m:r>
                      <a:rPr lang="en-US" sz="2400" b="1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time complexity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r>
                  <a:rPr lang="en-US" sz="2400" dirty="0" smtClean="0"/>
                  <a:t>For linear SVMs (i.e., SVMs with linear kernels, that use the regular dot product), usually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𝐷</m:t>
                    </m:r>
                  </m:oMath>
                </a14:m>
                <a:r>
                  <a:rPr lang="en-US" sz="2400" dirty="0" smtClean="0"/>
                  <a:t> is much smaller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If we use RBF kernels,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 smtClean="0"/>
                  <a:t> is infinite-dimensional.</a:t>
                </a:r>
              </a:p>
              <a:p>
                <a:pPr lvl="1"/>
                <a:r>
                  <a:rPr lang="en-US" sz="2000" dirty="0" smtClean="0"/>
                  <a:t>Computing  but computing </a:t>
                </a:r>
                <a:r>
                  <a:rPr lang="en-US" sz="2000" dirty="0"/>
                  <a:t>vector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000" dirty="0" smtClean="0"/>
                  <a:t> still takes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time.</a:t>
                </a:r>
              </a:p>
              <a:p>
                <a:r>
                  <a:rPr lang="en-US" sz="2400" dirty="0" smtClean="0"/>
                  <a:t>If you want to use the kernel trick, then there is no choice, it 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time to do training.</a:t>
                </a:r>
              </a:p>
              <a:p>
                <a:endParaRPr lang="en-US" sz="24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  <a:blipFill rotWithShape="1">
                <a:blip r:embed="rId3"/>
                <a:stretch>
                  <a:fillRect l="-963" t="-1000" b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055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SVMs for Multiclass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As usual, you can always train one-vs.-all SVMs if there are more than two classes.</a:t>
            </a:r>
          </a:p>
          <a:p>
            <a:r>
              <a:rPr lang="en-US" sz="2400" dirty="0" smtClean="0"/>
              <a:t>Other, more complicated methods are also available.</a:t>
            </a:r>
          </a:p>
          <a:p>
            <a:r>
              <a:rPr lang="en-US" sz="2400" dirty="0" smtClean="0"/>
              <a:t>You can also train what is called "all-pairs" classifiers:</a:t>
            </a:r>
          </a:p>
          <a:p>
            <a:pPr lvl="1"/>
            <a:r>
              <a:rPr lang="en-US" sz="2000" dirty="0" smtClean="0"/>
              <a:t>Each SVM is trained to discriminate between two classes.</a:t>
            </a:r>
          </a:p>
          <a:p>
            <a:pPr lvl="1"/>
            <a:r>
              <a:rPr lang="en-US" sz="2000" dirty="0" smtClean="0"/>
              <a:t>The number of SVMs is quadratic to the number of classes.</a:t>
            </a:r>
          </a:p>
          <a:p>
            <a:r>
              <a:rPr lang="en-US" sz="2400" dirty="0" smtClean="0"/>
              <a:t>All-pairs classifiers can be used in different ways to classify an input object.</a:t>
            </a:r>
          </a:p>
          <a:p>
            <a:pPr lvl="1"/>
            <a:r>
              <a:rPr lang="en-US" sz="2000" dirty="0" smtClean="0"/>
              <a:t>Each pairwise classifier votes for one of the two classes it was trained on. Classification time is quadratic to the number of classes.</a:t>
            </a:r>
          </a:p>
          <a:p>
            <a:pPr lvl="1"/>
            <a:r>
              <a:rPr lang="en-US" sz="2000" dirty="0" smtClean="0"/>
              <a:t>There is an alternative method, called DAGSVM, where the all-pairs classifiers are organized in a directed acyclic graph, and classification time is linear to the number of classes.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770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SVMs: Recap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410" y="1303940"/>
                <a:ext cx="8592605" cy="4876800"/>
              </a:xfrm>
            </p:spPr>
            <p:txBody>
              <a:bodyPr/>
              <a:lstStyle/>
              <a:p>
                <a:r>
                  <a:rPr lang="en-US" dirty="0" smtClean="0"/>
                  <a:t>Advantages:</a:t>
                </a:r>
              </a:p>
              <a:p>
                <a:pPr lvl="1"/>
                <a:r>
                  <a:rPr lang="en-US" dirty="0" smtClean="0"/>
                  <a:t>Training finds globally best solution.</a:t>
                </a:r>
              </a:p>
              <a:p>
                <a:pPr lvl="2"/>
                <a:r>
                  <a:rPr lang="en-US" dirty="0" smtClean="0"/>
                  <a:t>No need to worry about local optima, or iterations.</a:t>
                </a:r>
              </a:p>
              <a:p>
                <a:pPr lvl="1"/>
                <a:r>
                  <a:rPr lang="en-US" dirty="0" smtClean="0"/>
                  <a:t>SVMs can define complex decision boundaries.</a:t>
                </a:r>
              </a:p>
              <a:p>
                <a:r>
                  <a:rPr lang="en-US" dirty="0" smtClean="0"/>
                  <a:t>Disadvantages:</a:t>
                </a:r>
              </a:p>
              <a:p>
                <a:pPr lvl="1"/>
                <a:r>
                  <a:rPr lang="en-US" dirty="0" smtClean="0"/>
                  <a:t>Training time is cubic to the number of training data. This makes it hard to apply SVMs to large datasets.</a:t>
                </a:r>
              </a:p>
              <a:p>
                <a:pPr lvl="1"/>
                <a:r>
                  <a:rPr lang="en-US" dirty="0" smtClean="0"/>
                  <a:t>High-dimensional kernels increase the risk of overfitting.</a:t>
                </a:r>
              </a:p>
              <a:p>
                <a:pPr lvl="2"/>
                <a:r>
                  <a:rPr lang="en-US" dirty="0" smtClean="0"/>
                  <a:t>Usually larger training sets help reduce overfitting, but SVMs cannot be applied to large training sets due to cubic time complexity.</a:t>
                </a:r>
              </a:p>
              <a:p>
                <a:pPr lvl="1"/>
                <a:r>
                  <a:rPr lang="en-US" dirty="0" smtClean="0"/>
                  <a:t>Some choices must still be made manually.</a:t>
                </a:r>
              </a:p>
              <a:p>
                <a:pPr lvl="2"/>
                <a:r>
                  <a:rPr lang="en-US" dirty="0" smtClean="0"/>
                  <a:t>Choice of kernel function.</a:t>
                </a:r>
              </a:p>
              <a:p>
                <a:pPr lvl="2"/>
                <a:r>
                  <a:rPr lang="en-US" dirty="0" smtClean="0"/>
                  <a:t>Choice of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 in formula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410" y="1303940"/>
                <a:ext cx="8592605" cy="4876800"/>
              </a:xfrm>
              <a:blipFill rotWithShape="1">
                <a:blip r:embed="rId2"/>
                <a:stretch>
                  <a:fillRect l="-1206" t="-1125" b="-2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9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 to the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a training point, its distance to the boundary is computed using this equation:</a:t>
                </a:r>
                <a:br>
                  <a:rPr lang="en-US" sz="2400" dirty="0" smtClean="0"/>
                </a:b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400" dirty="0" smtClean="0"/>
                  <a:t>Since the training data are linearly separable, the data from each class should fall on opposite sides of the boundary.</a:t>
                </a:r>
              </a:p>
              <a:p>
                <a:r>
                  <a:rPr lang="en-US" sz="2400" dirty="0" smtClean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=−1</m:t>
                    </m:r>
                  </m:oMath>
                </a14:m>
                <a:r>
                  <a:rPr lang="en-US" sz="2400" dirty="0" smtClean="0"/>
                  <a:t> for points of one class,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 for </a:t>
                </a:r>
                <a:r>
                  <a:rPr lang="en-US" sz="2400" dirty="0" smtClean="0"/>
                  <a:t>points of the other class.</a:t>
                </a:r>
              </a:p>
              <a:p>
                <a:r>
                  <a:rPr lang="en-US" sz="2400" dirty="0" smtClean="0"/>
                  <a:t>Then, we can rewrite the distance as:</a:t>
                </a:r>
                <a:br>
                  <a:rPr lang="en-US" sz="2400" dirty="0" smtClean="0"/>
                </a:b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b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0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 to the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So, given a decision boundary defined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en-US" sz="2400" dirty="0" smtClean="0"/>
                  <a:t>, and given a training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the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to the boundary is: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=−1</m:t>
                    </m:r>
                  </m:oMath>
                </a14:m>
                <a:r>
                  <a:rPr lang="en-US" sz="2400" dirty="0" smtClean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𝑏</m:t>
                    </m:r>
                    <m:r>
                      <a:rPr lang="en-US" sz="2000" b="0" i="0" smtClean="0">
                        <a:latin typeface="Cambria Math"/>
                      </a:rPr>
                      <m:t>&lt;0.</m:t>
                    </m:r>
                  </m:oMath>
                </a14:m>
                <a:endParaRPr lang="en-US" sz="20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&gt;0.</m:t>
                    </m:r>
                  </m:oMath>
                </a14:m>
                <a:endParaRPr lang="en-US" sz="2000" b="0" dirty="0" smtClean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𝑏</m:t>
                    </m:r>
                    <m:r>
                      <a:rPr lang="en-US" sz="2000" b="0" i="0" smtClean="0">
                        <a:latin typeface="Cambria Math"/>
                      </a:rPr>
                      <m:t>&gt;</m:t>
                    </m:r>
                    <m:r>
                      <a:rPr lang="en-US" sz="2000">
                        <a:latin typeface="Cambria Math"/>
                      </a:rPr>
                      <m:t>0.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&gt;0.</m:t>
                    </m:r>
                  </m:oMath>
                </a14:m>
                <a:endParaRPr lang="en-US" sz="2000" dirty="0" smtClean="0"/>
              </a:p>
              <a:p>
                <a:r>
                  <a:rPr lang="en-US" sz="2400" dirty="0" smtClean="0"/>
                  <a:t>So, in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is positive.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4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is a training point, its distance to the boundary is computed using this equation:</a:t>
                </a:r>
                <a:br>
                  <a:rPr lang="en-US" dirty="0" smtClean="0"/>
                </a:br>
                <a:endParaRPr lang="en-US" sz="1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sz="1400" dirty="0" smtClean="0"/>
              </a:p>
              <a:p>
                <a:r>
                  <a:rPr lang="en-US" dirty="0" smtClean="0"/>
                  <a:t>Therefore, the optimal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is defined as: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argmax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sz="1400" dirty="0" smtClean="0"/>
              </a:p>
              <a:p>
                <a:pPr lvl="1"/>
                <a:r>
                  <a:rPr lang="en-US" dirty="0" smtClean="0"/>
                  <a:t>In words: find the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/>
                  <a:t> that maximize the minimum distance of any training input from the boundary.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25" b="-8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9620"/>
            <a:ext cx="8229600" cy="990600"/>
          </a:xfrm>
        </p:spPr>
        <p:txBody>
          <a:bodyPr/>
          <a:lstStyle/>
          <a:p>
            <a:r>
              <a:rPr lang="en-US" dirty="0" smtClean="0"/>
              <a:t>Optimization Criterion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20"/>
            <a:ext cx="8229600" cy="990600"/>
          </a:xfrm>
        </p:spPr>
        <p:txBody>
          <a:bodyPr/>
          <a:lstStyle/>
          <a:p>
            <a:r>
              <a:rPr lang="en-US" dirty="0" smtClean="0"/>
              <a:t>Optimization Criterion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488" y="1284420"/>
                <a:ext cx="8527312" cy="4876800"/>
              </a:xfrm>
            </p:spPr>
            <p:txBody>
              <a:bodyPr/>
              <a:lstStyle/>
              <a:p>
                <a:r>
                  <a:rPr lang="en-US" sz="2400" dirty="0" smtClean="0"/>
                  <a:t>The optimal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is defined as: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argmax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1200" dirty="0" smtClean="0"/>
              </a:p>
              <a:p>
                <a:r>
                  <a:rPr lang="en-US" sz="2400" dirty="0" smtClean="0"/>
                  <a:t>Suppose that, for some values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𝒘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the decision boundary 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b="0" i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 misclassifies some objects.</a:t>
                </a:r>
              </a:p>
              <a:p>
                <a:r>
                  <a:rPr lang="en-US" sz="2400" dirty="0" smtClean="0"/>
                  <a:t>Can those values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be selected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488" y="1284420"/>
                <a:ext cx="8527312" cy="4876800"/>
              </a:xfrm>
              <a:blipFill rotWithShape="1">
                <a:blip r:embed="rId2"/>
                <a:stretch>
                  <a:fillRect l="-929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5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20"/>
            <a:ext cx="8229600" cy="990600"/>
          </a:xfrm>
        </p:spPr>
        <p:txBody>
          <a:bodyPr/>
          <a:lstStyle/>
          <a:p>
            <a:r>
              <a:rPr lang="en-US" dirty="0" smtClean="0"/>
              <a:t>Optimization Criterion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488" y="1284420"/>
                <a:ext cx="8527312" cy="4876800"/>
              </a:xfrm>
            </p:spPr>
            <p:txBody>
              <a:bodyPr/>
              <a:lstStyle/>
              <a:p>
                <a:r>
                  <a:rPr lang="en-US" sz="2400" dirty="0" smtClean="0"/>
                  <a:t>The optimal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is defined as: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argmax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1200" dirty="0" smtClean="0"/>
              </a:p>
              <a:p>
                <a:r>
                  <a:rPr lang="en-US" sz="2400" dirty="0" smtClean="0"/>
                  <a:t>Suppose that, for some values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𝒘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the decision boundary 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b="0" i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 misclassifies some objects.</a:t>
                </a:r>
              </a:p>
              <a:p>
                <a:r>
                  <a:rPr lang="en-US" sz="2400" dirty="0" smtClean="0"/>
                  <a:t>Can those values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be selected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?</a:t>
                </a:r>
              </a:p>
              <a:p>
                <a:r>
                  <a:rPr lang="en-US" sz="2400" dirty="0" smtClean="0"/>
                  <a:t>No. </a:t>
                </a:r>
              </a:p>
              <a:p>
                <a:pPr lvl="1"/>
                <a:r>
                  <a:rPr lang="en-US" sz="2000" dirty="0" smtClean="0"/>
                  <a:t>If some objects get misclassified, then,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it holds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latin typeface="Cambria Math"/>
                      </a:rPr>
                      <m:t>&lt;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.</a:t>
                </a:r>
                <a:endParaRPr lang="en-US" sz="2000" dirty="0" smtClean="0"/>
              </a:p>
              <a:p>
                <a:pPr lvl="1"/>
                <a:r>
                  <a:rPr lang="en-US" sz="2000" dirty="0" smtClean="0"/>
                  <a:t>Thus, for such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𝒘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000" dirty="0" smtClean="0"/>
                  <a:t>, the expression in red will be negative.</a:t>
                </a:r>
              </a:p>
              <a:p>
                <a:pPr lvl="1"/>
                <a:r>
                  <a:rPr lang="en-US" sz="2000" dirty="0" smtClean="0"/>
                  <a:t>Since the data is linearly separable, we can find better values for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𝒘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000" dirty="0" smtClean="0"/>
                  <a:t>, for which the expression in red will be greater than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488" y="1284420"/>
                <a:ext cx="8527312" cy="4876800"/>
              </a:xfrm>
              <a:blipFill rotWithShape="1">
                <a:blip r:embed="rId2"/>
                <a:stretch>
                  <a:fillRect l="-929" t="-875" r="-128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49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89620"/>
                <a:ext cx="8229600" cy="990600"/>
              </a:xfrm>
            </p:spPr>
            <p:txBody>
              <a:bodyPr/>
              <a:lstStyle/>
              <a:p>
                <a:r>
                  <a:rPr lang="en-US" dirty="0" smtClean="0"/>
                  <a:t>Scale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89620"/>
                <a:ext cx="8229600" cy="990600"/>
              </a:xfrm>
              <a:blipFill rotWithShape="1">
                <a:blip r:embed="rId2"/>
                <a:stretch>
                  <a:fillRect t="-1235" b="-17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487" y="1284420"/>
                <a:ext cx="8890317" cy="4876800"/>
              </a:xfrm>
            </p:spPr>
            <p:txBody>
              <a:bodyPr/>
              <a:lstStyle/>
              <a:p>
                <a:r>
                  <a:rPr lang="en-US" dirty="0" smtClean="0"/>
                  <a:t>The optimal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is defined as: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argmax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sz="1400" dirty="0" smtClean="0"/>
              </a:p>
              <a:p>
                <a:r>
                  <a:rPr lang="en-US" dirty="0" smtClean="0"/>
                  <a:t>Suppose that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 is a real number,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define an optimal boundary,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0" smtClean="0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also define an optimal boundary.</a:t>
                </a:r>
              </a:p>
              <a:p>
                <a:r>
                  <a:rPr lang="en-US" dirty="0" smtClean="0"/>
                  <a:t>We constrain the scale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to a single value, by requiring that:</a:t>
                </a:r>
                <a:br>
                  <a:rPr lang="en-US" dirty="0" smtClean="0"/>
                </a:b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min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487" y="1284420"/>
                <a:ext cx="8890317" cy="4876800"/>
              </a:xfrm>
              <a:blipFill rotWithShape="1">
                <a:blip r:embed="rId3"/>
                <a:stretch>
                  <a:fillRect l="-1165" t="-1125" b="-7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8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Linearly Separable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2514600"/>
          </a:xfrm>
        </p:spPr>
        <p:txBody>
          <a:bodyPr/>
          <a:lstStyle/>
          <a:p>
            <a:r>
              <a:rPr lang="en-US" dirty="0" smtClean="0"/>
              <a:t>Consider the binary classification problem on the figure.</a:t>
            </a:r>
          </a:p>
          <a:p>
            <a:pPr lvl="1"/>
            <a:r>
              <a:rPr lang="en-US" dirty="0" smtClean="0"/>
              <a:t>The blue points belong to one class, with label +1.</a:t>
            </a:r>
          </a:p>
          <a:p>
            <a:pPr lvl="1"/>
            <a:r>
              <a:rPr lang="en-US" dirty="0" smtClean="0"/>
              <a:t>The orange points belong to the other class, with label -1.</a:t>
            </a:r>
          </a:p>
          <a:p>
            <a:r>
              <a:rPr lang="en-US" dirty="0" smtClean="0"/>
              <a:t>These two classes are linearly separable.</a:t>
            </a:r>
          </a:p>
          <a:p>
            <a:pPr lvl="1"/>
            <a:r>
              <a:rPr lang="en-US" dirty="0" smtClean="0"/>
              <a:t>Infinitely many lines separate them.</a:t>
            </a:r>
          </a:p>
          <a:p>
            <a:pPr lvl="1"/>
            <a:r>
              <a:rPr lang="en-US" dirty="0" smtClean="0"/>
              <a:t>Are any of those infinitely many lines preferable?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105" name="Oval 104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075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" y="89620"/>
            <a:ext cx="9049805" cy="990600"/>
          </a:xfrm>
        </p:spPr>
        <p:txBody>
          <a:bodyPr/>
          <a:lstStyle/>
          <a:p>
            <a:r>
              <a:rPr lang="en-US" dirty="0" smtClean="0"/>
              <a:t>Optimization Criterion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487" y="1284420"/>
                <a:ext cx="8890317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introduced the requirement that: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1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Therefore,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it holds that: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The original optimization criterion becomes: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opt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opt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argmax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argmax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487" y="1284420"/>
                <a:ext cx="8890317" cy="4876800"/>
              </a:xfrm>
              <a:blipFill rotWithShape="1">
                <a:blip r:embed="rId2"/>
                <a:stretch>
                  <a:fillRect l="-891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3939" y="5373242"/>
            <a:ext cx="4339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These are equivalent formulations.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The textbook uses the last one because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it simplifies subsequent calculations.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723791" y="4882859"/>
            <a:ext cx="113841" cy="4903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737155" y="5525643"/>
            <a:ext cx="872792" cy="1802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72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" y="89620"/>
            <a:ext cx="9049805" cy="990600"/>
          </a:xfrm>
        </p:spPr>
        <p:txBody>
          <a:bodyPr/>
          <a:lstStyle/>
          <a:p>
            <a:r>
              <a:rPr lang="en-US" dirty="0" smtClean="0"/>
              <a:t>Constrained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880" y="1284420"/>
                <a:ext cx="8424345" cy="4876800"/>
              </a:xfrm>
            </p:spPr>
            <p:txBody>
              <a:bodyPr/>
              <a:lstStyle/>
              <a:p>
                <a:r>
                  <a:rPr lang="en-US" sz="2400" dirty="0" smtClean="0"/>
                  <a:t>Summarizing the previous slides, we want to find:</a:t>
                </a:r>
                <a:br>
                  <a:rPr lang="en-US" sz="2400" dirty="0" smtClean="0"/>
                </a:b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subject to the following constraints: </a:t>
                </a:r>
                <a:endParaRPr lang="en-US" sz="2400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16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1, …, 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≥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400" dirty="0" smtClean="0"/>
                  <a:t>This is a different optimization problem than what we have seen before.</a:t>
                </a:r>
              </a:p>
              <a:p>
                <a:r>
                  <a:rPr lang="en-US" sz="2400" dirty="0" smtClean="0"/>
                  <a:t>We need to minimize a quantity </a:t>
                </a:r>
                <a:r>
                  <a:rPr lang="en-US" sz="2400" b="1" dirty="0" smtClean="0"/>
                  <a:t>while satisfying a set of inequalities</a:t>
                </a:r>
                <a:r>
                  <a:rPr lang="en-US" sz="2400" dirty="0" smtClean="0"/>
                  <a:t>. </a:t>
                </a:r>
              </a:p>
              <a:p>
                <a:r>
                  <a:rPr lang="en-US" sz="2400" dirty="0" smtClean="0"/>
                  <a:t>This type of problem is a </a:t>
                </a:r>
                <a:r>
                  <a:rPr lang="en-US" sz="2400" b="1" u="sng" dirty="0" smtClean="0"/>
                  <a:t>constrained optimization problem</a:t>
                </a:r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880" y="1284420"/>
                <a:ext cx="8424345" cy="4876800"/>
              </a:xfrm>
              <a:blipFill rotWithShape="1">
                <a:blip r:embed="rId2"/>
                <a:stretch>
                  <a:fillRect l="-1013" t="-100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9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constrained optimization problem can be solved using a method called </a:t>
            </a:r>
            <a:r>
              <a:rPr lang="en-US" b="1" u="sng" dirty="0" smtClean="0"/>
              <a:t>quadratic programming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Describing </a:t>
            </a:r>
            <a:r>
              <a:rPr lang="en-US" b="1" u="sng" dirty="0"/>
              <a:t>quadratic </a:t>
            </a:r>
            <a:r>
              <a:rPr lang="en-US" b="1" u="sng" dirty="0" smtClean="0"/>
              <a:t>programming</a:t>
            </a:r>
            <a:r>
              <a:rPr lang="en-US" dirty="0" smtClean="0"/>
              <a:t> in depth is outside the scope of this course.</a:t>
            </a:r>
          </a:p>
          <a:p>
            <a:r>
              <a:rPr lang="en-US" dirty="0" smtClean="0"/>
              <a:t>Our goal is simply to understand how to use quadratic programming as a black box, to solve our optimization problem.</a:t>
            </a:r>
          </a:p>
          <a:p>
            <a:pPr lvl="1"/>
            <a:r>
              <a:rPr lang="en-US" dirty="0" smtClean="0"/>
              <a:t>This way, you can use any quadratic programming toolkit (</a:t>
            </a:r>
            <a:r>
              <a:rPr lang="en-US" dirty="0" err="1" smtClean="0"/>
              <a:t>Matlab</a:t>
            </a:r>
            <a:r>
              <a:rPr lang="en-US" dirty="0" smtClean="0"/>
              <a:t> includes one).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7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447800"/>
                <a:ext cx="8973910" cy="4876800"/>
              </a:xfrm>
            </p:spPr>
            <p:txBody>
              <a:bodyPr/>
              <a:lstStyle/>
              <a:p>
                <a:r>
                  <a:rPr lang="en-US" dirty="0" smtClean="0"/>
                  <a:t>The quadratic programming problem is defined as follows:</a:t>
                </a:r>
              </a:p>
              <a:p>
                <a:r>
                  <a:rPr lang="en-US" dirty="0" smtClean="0"/>
                  <a:t>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r>
                  <a:rPr lang="en-US" dirty="0" smtClean="0"/>
                  <a:t>: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-dimensional  column vector.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𝑸</m:t>
                    </m:r>
                  </m:oMath>
                </a14:m>
                <a:r>
                  <a:rPr lang="en-US" dirty="0"/>
                  <a:t>: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-dimensional  </a:t>
                </a:r>
                <a:r>
                  <a:rPr lang="en-US" dirty="0" smtClean="0"/>
                  <a:t>symmetric matrix.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𝑯</m:t>
                    </m:r>
                  </m:oMath>
                </a14:m>
                <a:r>
                  <a:rPr lang="en-US" dirty="0"/>
                  <a:t>: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𝑄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-dimensional  symmetric matrix.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en-US" dirty="0"/>
                  <a:t>-dimensional  column vector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-dimensional  column </a:t>
                </a:r>
                <a:r>
                  <a:rPr lang="en-US" dirty="0" smtClean="0"/>
                  <a:t>vector, such that:</a:t>
                </a:r>
                <a:br>
                  <a:rPr lang="en-US" dirty="0" smtClean="0"/>
                </a:br>
                <a:r>
                  <a:rPr lang="en-US" sz="1400" dirty="0" smtClean="0"/>
                  <a:t/>
                </a:r>
                <a:br>
                  <a:rPr lang="en-US" sz="1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/>
                          </a:rPr>
                          <m:t>𝑸𝒖</m:t>
                        </m:r>
                        <m:r>
                          <a:rPr lang="en-US" b="1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1400" dirty="0" smtClean="0"/>
                  <a:t/>
                </a:r>
                <a:br>
                  <a:rPr lang="en-US" sz="1400" dirty="0" smtClean="0"/>
                </a:br>
                <a:r>
                  <a:rPr lang="en-US" dirty="0" smtClean="0"/>
                  <a:t>subject to constraint: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𝑯𝒖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447800"/>
                <a:ext cx="8973910" cy="4876800"/>
              </a:xfrm>
              <a:blipFill rotWithShape="1">
                <a:blip r:embed="rId2"/>
                <a:stretch>
                  <a:fillRect l="-1154" t="-1125" r="-747" b="-10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9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303940"/>
                <a:ext cx="8973910" cy="4876800"/>
              </a:xfrm>
            </p:spPr>
            <p:txBody>
              <a:bodyPr/>
              <a:lstStyle/>
              <a:p>
                <a:r>
                  <a:rPr lang="en-US" dirty="0" smtClean="0"/>
                  <a:t>Quadratic Programming: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/>
                          </a:rPr>
                          <m:t>𝑸𝒖</m:t>
                        </m:r>
                        <m:r>
                          <a:rPr lang="en-US" b="1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dirty="0" smtClean="0"/>
                  <a:t> subject to constraint: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𝑯𝒖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sz="1200" dirty="0" smtClean="0"/>
              </a:p>
              <a:p>
                <a:r>
                  <a:rPr lang="en-US" dirty="0" smtClean="0"/>
                  <a:t>SVM 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subject </a:t>
                </a:r>
                <a:r>
                  <a:rPr lang="en-US" dirty="0"/>
                  <a:t>to </a:t>
                </a:r>
                <a:r>
                  <a:rPr lang="en-US" dirty="0" smtClean="0"/>
                  <a:t>constraints: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1" i="1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r>
                  <a:rPr lang="en-US" dirty="0" smtClean="0"/>
                  <a:t>We need to define appropriate values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𝑯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 smtClean="0"/>
                  <a:t> so that quadratic programming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303940"/>
                <a:ext cx="8973910" cy="4876800"/>
              </a:xfrm>
              <a:blipFill rotWithShape="1">
                <a:blip r:embed="rId2"/>
                <a:stretch>
                  <a:fillRect l="-115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2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303940"/>
                <a:ext cx="8973910" cy="4876800"/>
              </a:xfrm>
            </p:spPr>
            <p:txBody>
              <a:bodyPr/>
              <a:lstStyle/>
              <a:p>
                <a:r>
                  <a:rPr lang="en-US" dirty="0" smtClean="0"/>
                  <a:t>Quadratic Programming constraint: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𝑯𝒖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sz="1200" dirty="0" smtClean="0"/>
              </a:p>
              <a:p>
                <a:r>
                  <a:rPr lang="en-US" dirty="0" smtClean="0"/>
                  <a:t>SVM constraints: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1" i="1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1</m:t>
                    </m:r>
                    <m:r>
                      <a:rPr lang="en-US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dirty="0" smtClean="0">
                    <a:ea typeface="Cambria Math"/>
                  </a:rPr>
                  <a:t/>
                </a:r>
                <a:br>
                  <a:rPr lang="en-US" dirty="0" smtClean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                               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303940"/>
                <a:ext cx="8973910" cy="4876800"/>
              </a:xfrm>
              <a:blipFill rotWithShape="1">
                <a:blip r:embed="rId2"/>
                <a:stretch>
                  <a:fillRect l="-115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8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SVM constraints: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Define: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𝑯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 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 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, 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𝑁𝐷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𝒖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𝒛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Matrix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×(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+1)</m:t>
                    </m:r>
                  </m:oMath>
                </a14:m>
                <a:r>
                  <a:rPr lang="en-US" sz="2000" dirty="0" smtClean="0"/>
                  <a:t>, vector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000" dirty="0" smtClean="0"/>
                  <a:t> has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+1) </m:t>
                    </m:r>
                  </m:oMath>
                </a14:m>
                <a:r>
                  <a:rPr lang="en-US" sz="2000" dirty="0" smtClean="0"/>
                  <a:t>rows,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has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 rows.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𝑯</m:t>
                    </m:r>
                    <m:r>
                      <a:rPr lang="en-US" sz="2400" b="1" i="1" dirty="0" smtClean="0">
                        <a:latin typeface="Cambria Math"/>
                      </a:rPr>
                      <m:t>𝒖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/>
                              </a:rPr>
                              <m:t>−…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…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…−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…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𝑏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i="1" dirty="0" smtClean="0"/>
                  <a:t/>
                </a:r>
                <a:br>
                  <a:rPr lang="en-US" sz="2400" b="1" i="1" dirty="0" smtClean="0"/>
                </a:br>
                <a:endParaRPr lang="en-US" sz="1000" b="1" i="1" dirty="0" smtClean="0"/>
              </a:p>
              <a:p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th</a:t>
                </a:r>
                <a:r>
                  <a:rPr lang="en-US" sz="24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4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 smtClean="0"/>
                  <a:t>, which should be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</a:rPr>
                      <m:t>−1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SVM constraint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2400" dirty="0" smtClean="0"/>
                  <a:t>quadratic programming constraint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 t="-100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2400" dirty="0" smtClean="0"/>
                  <a:t>Define: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𝑸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0, </m:t>
                            </m:r>
                            <m:r>
                              <a:rPr lang="en-US" sz="240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0, 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 0,…,0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0, 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,…,0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0, 0, 0,…,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𝒖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𝒔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𝐷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is like the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+1)×(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+1)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identity matrix, except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=0. </m:t>
                    </m:r>
                  </m:oMath>
                </a14:m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dirty="0" smtClean="0"/>
                  <a:t>Then,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𝑸𝒖</m:t>
                    </m:r>
                    <m:r>
                      <a:rPr lang="en-US" sz="2400" b="1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 b="-6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68420" y="2670050"/>
                <a:ext cx="2339871" cy="7078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𝒖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already defined in </a:t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 smtClean="0">
                    <a:solidFill>
                      <a:srgbClr val="FF0000"/>
                    </a:solidFill>
                  </a:rPr>
                  <a:t>the previous slides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0" y="2670050"/>
                <a:ext cx="2339871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2332" t="-3390" r="-1554" b="-1355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00640" y="2214680"/>
                <a:ext cx="1734064" cy="13234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𝒔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dimensional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column vector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 smtClean="0">
                    <a:solidFill>
                      <a:srgbClr val="FF0000"/>
                    </a:solidFill>
                  </a:rPr>
                  <a:t>of </a:t>
                </a:r>
                <a:r>
                  <a:rPr lang="en-US" sz="2000" dirty="0">
                    <a:solidFill>
                      <a:srgbClr val="FF0000"/>
                    </a:solidFill>
                  </a:rPr>
                  <a:t>zeros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.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0" y="2214680"/>
                <a:ext cx="1734064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3136" t="-1826" r="-2439" b="-68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0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Alternative definitions that would </a:t>
                </a:r>
                <a:r>
                  <a:rPr lang="en-US" sz="2400" b="1" u="sng" dirty="0" smtClean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u="sng" dirty="0" smtClean="0"/>
                  <a:t> </a:t>
                </a:r>
                <a:r>
                  <a:rPr lang="en-US" sz="2400" dirty="0" smtClean="0"/>
                  <a:t>work:</a:t>
                </a:r>
                <a:endParaRPr lang="en-US" sz="3200" dirty="0" smtClean="0"/>
              </a:p>
              <a:p>
                <a:r>
                  <a:rPr lang="en-US" sz="2400" dirty="0" smtClean="0"/>
                  <a:t>Define: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𝑸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1, 0,…,0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…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 0,…,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𝒖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𝒔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𝑫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identity matrix,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</m:oMath>
                </a14:m>
                <a:r>
                  <a:rPr lang="en-US" sz="2000" b="1" i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𝒔</m:t>
                    </m:r>
                  </m:oMath>
                </a14:m>
                <a:r>
                  <a:rPr lang="en-US" sz="2000" b="1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is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-dimensional zero vector.</a:t>
                </a:r>
              </a:p>
              <a:p>
                <a:r>
                  <a:rPr lang="en-US" sz="2400" dirty="0" smtClean="0"/>
                  <a:t>It still holds that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𝑸𝒖</m:t>
                    </m:r>
                    <m:r>
                      <a:rPr lang="en-US" sz="2400" b="1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b="1" u="sng" dirty="0" smtClean="0">
                    <a:solidFill>
                      <a:srgbClr val="FF0000"/>
                    </a:solidFill>
                  </a:rPr>
                  <a:t>Why would these definitions not work?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91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SVM: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Alternative definitions that would </a:t>
                </a:r>
                <a:r>
                  <a:rPr lang="en-US" sz="2400" b="1" u="sng" dirty="0" smtClean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u="sng" dirty="0" smtClean="0"/>
                  <a:t> </a:t>
                </a:r>
                <a:r>
                  <a:rPr lang="en-US" sz="2400" dirty="0" smtClean="0"/>
                  <a:t>work:</a:t>
                </a:r>
                <a:endParaRPr lang="en-US" sz="3200" dirty="0" smtClean="0"/>
              </a:p>
              <a:p>
                <a:r>
                  <a:rPr lang="en-US" sz="2400" dirty="0" smtClean="0"/>
                  <a:t>Define: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𝑸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1, 0,…,0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…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 dirty="0">
                                <a:latin typeface="Cambria Math"/>
                              </a:rPr>
                              <m:t>, 0,…,</m:t>
                            </m:r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𝒖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𝒔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𝑫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identity matrix,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</m:oMath>
                </a14:m>
                <a:r>
                  <a:rPr lang="en-US" sz="2000" b="1" i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𝒔</m:t>
                    </m:r>
                  </m:oMath>
                </a14:m>
                <a:r>
                  <a:rPr lang="en-US" sz="2000" b="1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is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-dimensional zero vector.</a:t>
                </a:r>
              </a:p>
              <a:p>
                <a:r>
                  <a:rPr lang="en-US" sz="2400" dirty="0" smtClean="0"/>
                  <a:t>It still holds that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𝑸𝒖</m:t>
                    </m:r>
                    <m:r>
                      <a:rPr lang="en-US" sz="2400" b="1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b="1" u="sng" dirty="0" smtClean="0">
                    <a:solidFill>
                      <a:srgbClr val="FF0000"/>
                    </a:solidFill>
                  </a:rPr>
                  <a:t>Why would these definitions not work?</a:t>
                </a:r>
              </a:p>
              <a:p>
                <a:r>
                  <a:rPr lang="en-US" sz="2400" dirty="0" smtClean="0"/>
                  <a:t>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400" dirty="0" smtClean="0"/>
                  <a:t> must also make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 smtClean="0"/>
                  <a:t>  match the SVM constraints.</a:t>
                </a:r>
              </a:p>
              <a:p>
                <a:pPr lvl="1"/>
                <a:r>
                  <a:rPr lang="en-US" sz="2000" dirty="0" smtClean="0"/>
                  <a:t>With this definition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000" dirty="0" smtClean="0"/>
                  <a:t>, no appropriate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can be found.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 b="-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3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Linearly Separable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2514600"/>
          </a:xfrm>
        </p:spPr>
        <p:txBody>
          <a:bodyPr/>
          <a:lstStyle/>
          <a:p>
            <a:r>
              <a:rPr lang="en-US" dirty="0" smtClean="0"/>
              <a:t>Do we prefer the blue line or the red line, as decision boundary?</a:t>
            </a:r>
          </a:p>
          <a:p>
            <a:r>
              <a:rPr lang="en-US" dirty="0" smtClean="0"/>
              <a:t>What criterion can we use?</a:t>
            </a:r>
          </a:p>
          <a:p>
            <a:r>
              <a:rPr lang="en-US" dirty="0" smtClean="0"/>
              <a:t>Both decision boundaries classify the training data with 100%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4343400"/>
            <a:ext cx="381000" cy="2362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77" name="Oval 76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42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/>
                  <a:t>SVM 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subject to constraint</a:t>
                </a:r>
                <a:r>
                  <a:rPr lang="en-US" sz="2400" dirty="0" smtClean="0"/>
                  <a:t>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Task: define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𝒔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400" dirty="0"/>
                  <a:t> so that quadratic programming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𝑸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1,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1,…,0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𝒔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𝒛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300" y="5781745"/>
                <a:ext cx="24286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Like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+1)×(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identity </a:t>
                </a:r>
                <a:r>
                  <a:rPr lang="en-US" dirty="0">
                    <a:solidFill>
                      <a:srgbClr val="FF0000"/>
                    </a:solidFill>
                  </a:rPr>
                  <a:t>matrix, except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" y="5781745"/>
                <a:ext cx="2428640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201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14960" y="5801622"/>
                <a:ext cx="7589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rows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960" y="5801622"/>
                <a:ext cx="75895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72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22835" y="5705850"/>
                <a:ext cx="7589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rows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835" y="5705850"/>
                <a:ext cx="75895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72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0640" y="5715993"/>
                <a:ext cx="9107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rows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0" y="5715993"/>
                <a:ext cx="91074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44315" y="5705850"/>
                <a:ext cx="1593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rows,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columns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5" y="5705850"/>
                <a:ext cx="1593795" cy="646331"/>
              </a:xfrm>
              <a:prstGeom prst="rect">
                <a:avLst/>
              </a:prstGeom>
              <a:blipFill rotWithShape="1">
                <a:blip r:embed="rId7"/>
                <a:stretch>
                  <a:fillRect t="-4717" r="-30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98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/>
                  <a:t>SVM 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subject to constraint</a:t>
                </a:r>
                <a:r>
                  <a:rPr lang="en-US" sz="2400" dirty="0" smtClean="0"/>
                  <a:t>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Task: define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𝒔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400" dirty="0"/>
                  <a:t> so that quadratic programming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𝑸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1,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1,…,0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𝒔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𝒛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 smtClean="0"/>
                  <a:t>Quadratic </a:t>
                </a:r>
                <a:r>
                  <a:rPr lang="en-US" sz="2400" dirty="0"/>
                  <a:t>programming </a:t>
                </a:r>
                <a:r>
                  <a:rPr lang="en-US" sz="2400" dirty="0" smtClean="0"/>
                  <a:t>takes as inputs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𝒔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 smtClean="0"/>
                  <a:t>, and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, from which we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values for our SVM.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5"/>
                <a:ext cx="8973910" cy="4876800"/>
              </a:xfrm>
              <a:blipFill rotWithShape="1">
                <a:blip r:embed="rId2"/>
                <a:stretch>
                  <a:fillRect l="-883" b="-13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65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Programming for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896" y="1228044"/>
                <a:ext cx="8973910" cy="5388545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/>
                  <a:t>SVM 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subject to constraint</a:t>
                </a:r>
                <a:r>
                  <a:rPr lang="en-US" sz="2400" dirty="0" smtClean="0"/>
                  <a:t>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Task: define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𝒔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400" dirty="0"/>
                  <a:t> so that quadratic programming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𝑸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1, 0,…,0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1,…,0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0, 0, 0,…,1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</a:t>
                </a:r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𝒔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dirty="0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/>
                              </a:rPr>
                              <m:t>, …,−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/>
                                  </a:rPr>
                                  <m:t>𝑁𝐷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𝒛</m:t>
                    </m:r>
                    <m:r>
                      <a:rPr lang="en-US" sz="2000" b="1" i="1" dirty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is the vector of values at dimensions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400" dirty="0" smtClean="0"/>
                  <a:t>, …,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𝐷</m:t>
                    </m:r>
                    <m:r>
                      <a:rPr lang="en-US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is the value at dimension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 of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96" y="1228044"/>
                <a:ext cx="8973910" cy="5388545"/>
              </a:xfrm>
              <a:blipFill rotWithShape="1">
                <a:blip r:embed="rId2"/>
                <a:stretch>
                  <a:fillRect l="-883" b="-5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733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Same Problem, Again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880" y="1303940"/>
                <a:ext cx="8576135" cy="4876800"/>
              </a:xfrm>
            </p:spPr>
            <p:txBody>
              <a:bodyPr/>
              <a:lstStyle/>
              <a:p>
                <a:r>
                  <a:rPr lang="en-US" sz="2400" dirty="0" smtClean="0"/>
                  <a:t>So far, we have solved the problem of defining an SVM (i.e.,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), so as to maximize the margin between linearly separable data.</a:t>
                </a:r>
              </a:p>
              <a:p>
                <a:r>
                  <a:rPr lang="en-US" sz="2400" dirty="0" smtClean="0"/>
                  <a:t>If this were all that SVMs can do, SVMs would not be that important.</a:t>
                </a:r>
              </a:p>
              <a:p>
                <a:pPr lvl="1"/>
                <a:r>
                  <a:rPr lang="en-US" sz="2000" dirty="0" smtClean="0"/>
                  <a:t>Linearly separable data are a rare case, and a very easy case to deal with.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880" y="1303940"/>
                <a:ext cx="8576135" cy="4876800"/>
              </a:xfrm>
              <a:blipFill rotWithShape="1">
                <a:blip r:embed="rId2"/>
                <a:stretch>
                  <a:fillRect l="-995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676400" y="4343400"/>
            <a:ext cx="5181600" cy="2365738"/>
            <a:chOff x="1676400" y="4343400"/>
            <a:chExt cx="5181600" cy="2365738"/>
          </a:xfrm>
        </p:grpSpPr>
        <p:grpSp>
          <p:nvGrpSpPr>
            <p:cNvPr id="19" name="Group 18"/>
            <p:cNvGrpSpPr/>
            <p:nvPr/>
          </p:nvGrpSpPr>
          <p:grpSpPr>
            <a:xfrm>
              <a:off x="1676400" y="4343400"/>
              <a:ext cx="5181600" cy="2362200"/>
              <a:chOff x="1447800" y="4114800"/>
              <a:chExt cx="5181600" cy="23622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901956" y="506287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410200" y="5334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787656" y="57912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600700" y="4572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354033" y="5715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914900" y="59817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29200" y="48006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00171" y="57912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752600" y="51054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628900" y="4649086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628900" y="53340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462668" y="4402765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47800" y="4114800"/>
                <a:ext cx="5181600" cy="2362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 flipH="1">
              <a:off x="3287233" y="4343400"/>
              <a:ext cx="1752600" cy="2362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1"/>
            </p:cNvCxnSpPr>
            <p:nvPr/>
          </p:nvCxnSpPr>
          <p:spPr>
            <a:xfrm flipH="1" flipV="1">
              <a:off x="4800600" y="4703039"/>
              <a:ext cx="490678" cy="3596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84785" y="4407242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2514600" y="4343400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4049290" y="4346938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886390" y="4826487"/>
              <a:ext cx="526122" cy="43131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884518" y="4591541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330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03940"/>
                <a:ext cx="8576135" cy="4876800"/>
              </a:xfrm>
            </p:spPr>
            <p:txBody>
              <a:bodyPr/>
              <a:lstStyle/>
              <a:p>
                <a:r>
                  <a:rPr lang="en-US" sz="2400" dirty="0" smtClean="0"/>
                  <a:t>So far, we have solved the problem of defining an SVM (i.e.,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), so as to maximize the margin between linearly separable data.</a:t>
                </a:r>
              </a:p>
              <a:p>
                <a:r>
                  <a:rPr lang="en-US" sz="2400" dirty="0" smtClean="0"/>
                  <a:t>We will see two extensions that </a:t>
                </a:r>
                <a:br>
                  <a:rPr lang="en-US" sz="2400" dirty="0" smtClean="0"/>
                </a:br>
                <a:r>
                  <a:rPr lang="en-US" sz="2400" dirty="0" smtClean="0"/>
                  <a:t>make SVMs much more powerful.</a:t>
                </a:r>
              </a:p>
              <a:p>
                <a:pPr lvl="1"/>
                <a:r>
                  <a:rPr lang="en-US" sz="2000" dirty="0" smtClean="0"/>
                  <a:t>The extensions will allow SVMs to </a:t>
                </a:r>
                <a:br>
                  <a:rPr lang="en-US" sz="2000" dirty="0" smtClean="0"/>
                </a:br>
                <a:r>
                  <a:rPr lang="en-US" sz="2000" dirty="0" smtClean="0"/>
                  <a:t>define highly non-linear decision </a:t>
                </a:r>
                <a:br>
                  <a:rPr lang="en-US" sz="2000" dirty="0" smtClean="0"/>
                </a:br>
                <a:r>
                  <a:rPr lang="en-US" sz="2000" dirty="0" smtClean="0"/>
                  <a:t>boundaries, as in this figure.</a:t>
                </a:r>
              </a:p>
              <a:p>
                <a:r>
                  <a:rPr lang="en-US" sz="2400" dirty="0"/>
                  <a:t>However, first we need to </a:t>
                </a:r>
                <a:r>
                  <a:rPr lang="en-US" sz="2400" dirty="0" smtClean="0"/>
                  <a:t>solve</a:t>
                </a:r>
                <a:br>
                  <a:rPr lang="en-US" sz="2400" dirty="0" smtClean="0"/>
                </a:br>
                <a:r>
                  <a:rPr lang="en-US" sz="2400" dirty="0" smtClean="0"/>
                  <a:t> </a:t>
                </a:r>
                <a:r>
                  <a:rPr lang="en-US" sz="2400" dirty="0"/>
                  <a:t>the same problem again.</a:t>
                </a:r>
              </a:p>
              <a:p>
                <a:pPr lvl="1"/>
                <a:r>
                  <a:rPr lang="en-US" sz="2000" dirty="0"/>
                  <a:t>Maximize the margin </a:t>
                </a:r>
                <a:r>
                  <a:rPr lang="en-US" sz="2000" dirty="0" smtClean="0"/>
                  <a:t>between</a:t>
                </a:r>
                <a:br>
                  <a:rPr lang="en-US" sz="2000" dirty="0" smtClean="0"/>
                </a:br>
                <a:r>
                  <a:rPr lang="en-US" sz="2000" dirty="0" smtClean="0"/>
                  <a:t>linearly </a:t>
                </a:r>
                <a:r>
                  <a:rPr lang="en-US" sz="2000" dirty="0"/>
                  <a:t>separable data.</a:t>
                </a:r>
              </a:p>
              <a:p>
                <a:r>
                  <a:rPr lang="en-US" sz="2400" dirty="0"/>
                  <a:t>We will get a more complicated solution, but that solution will be easier to improve upon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03940"/>
                <a:ext cx="8576135" cy="4876800"/>
              </a:xfrm>
              <a:blipFill rotWithShape="1">
                <a:blip r:embed="rId2"/>
                <a:stretch>
                  <a:fillRect l="-924" t="-1000" r="-1848" b="-1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Same Problem,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2" descr="C:\Users\athitsos\Dropbox\courses\cse6363\slides\10_svm\figures\nonlinear1_s0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6810" r="16113" b="6013"/>
          <a:stretch/>
        </p:blipFill>
        <p:spPr bwMode="auto">
          <a:xfrm>
            <a:off x="5255055" y="2218370"/>
            <a:ext cx="3615070" cy="34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5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360315"/>
                <a:ext cx="8727925" cy="4876800"/>
              </a:xfrm>
            </p:spPr>
            <p:txBody>
              <a:bodyPr/>
              <a:lstStyle/>
              <a:p>
                <a:r>
                  <a:rPr lang="en-US" dirty="0" smtClean="0"/>
                  <a:t>Our new solutions are derived using </a:t>
                </a:r>
                <a:r>
                  <a:rPr lang="en-US" b="1" dirty="0" smtClean="0"/>
                  <a:t>Lagrange multipliers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Here is a quick review from multivariate calculus.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be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-dimensional vector.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</a:t>
                </a:r>
                <a:r>
                  <a:rPr lang="en-US" dirty="0" smtClean="0"/>
                  <a:t>functions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>
                    <a:ea typeface="Cambria Math"/>
                  </a:rPr>
                  <a:t> </a:t>
                </a:r>
                <a:r>
                  <a:rPr lang="en-US" dirty="0" smtClean="0">
                    <a:ea typeface="Cambria Math"/>
                  </a:rPr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 map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-dimensional vectors to real numbers.</a:t>
                </a:r>
              </a:p>
              <a:p>
                <a:r>
                  <a:rPr lang="en-US" dirty="0" smtClean="0"/>
                  <a:t>Suppose that we want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subject to the constraint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Then, we can solve this problem using a </a:t>
                </a:r>
                <a:r>
                  <a:rPr lang="en-US" b="1" dirty="0" smtClean="0"/>
                  <a:t>Lagrange multiplier </a:t>
                </a:r>
                <a:r>
                  <a:rPr lang="en-US" dirty="0" smtClean="0"/>
                  <a:t>to define a </a:t>
                </a:r>
                <a:r>
                  <a:rPr lang="en-US" b="1" dirty="0" smtClean="0"/>
                  <a:t>Lagrangian function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360315"/>
                <a:ext cx="8727925" cy="4876800"/>
              </a:xfrm>
              <a:blipFill rotWithShape="1">
                <a:blip r:embed="rId2"/>
                <a:stretch>
                  <a:fillRect l="-1187" t="-1125" b="-9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29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To </a:t>
                </a:r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subject to the </a:t>
                </a:r>
                <a:r>
                  <a:rPr lang="en-US" sz="2400" dirty="0" smtClean="0"/>
                  <a:t>constraint: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define the </a:t>
                </a:r>
                <a:r>
                  <a:rPr lang="en-US" sz="2400" b="1" dirty="0"/>
                  <a:t>Lagrangian function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l-GR" sz="2400" i="1">
                        <a:latin typeface="Cambria Math"/>
                      </a:rPr>
                      <m:t>𝜆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i="1" dirty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𝜆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a </a:t>
                </a:r>
                <a:r>
                  <a:rPr lang="en-US" b="1" dirty="0"/>
                  <a:t>Lagrange multiplier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r>
                  <a:rPr lang="en-US" dirty="0"/>
                  <a:t>.</a:t>
                </a:r>
                <a:endParaRPr lang="en-US" sz="2000" dirty="0"/>
              </a:p>
              <a:p>
                <a:r>
                  <a:rPr lang="en-US" sz="2400" dirty="0"/>
                  <a:t>We </a:t>
                </a:r>
                <a:r>
                  <a:rPr lang="en-US" sz="2400" dirty="0" smtClean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 smtClean="0"/>
                  <a:t>, and a corresponding value for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sz="2400" dirty="0" smtClean="0"/>
                  <a:t>, subject </a:t>
                </a:r>
                <a:r>
                  <a:rPr lang="en-US" sz="2400" dirty="0"/>
                  <a:t>to the following constraints: </a:t>
                </a:r>
                <a:endParaRPr lang="en-US" sz="2400" i="1" dirty="0">
                  <a:latin typeface="Cambria Math"/>
                </a:endParaRPr>
              </a:p>
              <a:p>
                <a:pPr marL="3086100" lvl="6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</m:oMath>
                </a14:m>
                <a:endParaRPr lang="en-US" sz="2400" b="0" dirty="0" smtClean="0"/>
              </a:p>
              <a:p>
                <a:pPr marL="3086100" lvl="6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l-GR" sz="2400" i="1">
                        <a:latin typeface="Cambria Math"/>
                      </a:rPr>
                      <m:t>𝜆</m:t>
                    </m:r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endParaRPr lang="en-US" sz="2400" b="0" dirty="0" smtClean="0"/>
              </a:p>
              <a:p>
                <a:pPr marL="3086100" lvl="6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l-GR" sz="2400" i="1">
                        <a:latin typeface="Cambria Math"/>
                      </a:rPr>
                      <m:t>𝜆</m:t>
                    </m:r>
                    <m:r>
                      <a:rPr lang="en-US" sz="24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00" dirty="0"/>
              </a:p>
              <a:p>
                <a:pPr marL="342900" lvl="6" indent="-342900"/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opt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, the third constraint implies that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/>
                      </a:rPr>
                      <m:t>𝜆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800100" lvl="7" indent="-342900"/>
                <a:r>
                  <a:rPr lang="en-US" sz="2400" dirty="0" smtClean="0"/>
                  <a:t>Then, the constraint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0 </m:t>
                    </m:r>
                  </m:oMath>
                </a14:m>
                <a:r>
                  <a:rPr lang="en-US" sz="2400" dirty="0" smtClean="0"/>
                  <a:t>is called </a:t>
                </a:r>
                <a:r>
                  <a:rPr lang="en-US" sz="2400" b="1" dirty="0" smtClean="0"/>
                  <a:t>inactive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342900" lvl="6" indent="-342900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opt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then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/>
                      </a:rPr>
                      <m:t>𝜆</m:t>
                    </m:r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800100" lvl="7" indent="-342900"/>
                <a:r>
                  <a:rPr lang="en-US" sz="2400" dirty="0" smtClean="0"/>
                  <a:t>Then, constraint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0 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dirty="0" smtClean="0"/>
                  <a:t>called </a:t>
                </a:r>
                <a:r>
                  <a:rPr lang="en-US" sz="2400" b="1" dirty="0" smtClean="0"/>
                  <a:t>active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 b="-14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365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Constraints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Suppose that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constraints:  </a:t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1,…,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800" dirty="0" smtClean="0"/>
              </a:p>
              <a:p>
                <a:r>
                  <a:rPr lang="en-US" sz="2400" dirty="0" smtClean="0"/>
                  <a:t>We want to </a:t>
                </a:r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subject to </a:t>
                </a:r>
                <a:r>
                  <a:rPr lang="en-US" sz="2400" dirty="0" smtClean="0"/>
                  <a:t>those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constraints.</a:t>
                </a:r>
                <a:endParaRPr lang="en-US" sz="2400" dirty="0"/>
              </a:p>
              <a:p>
                <a:r>
                  <a:rPr lang="en-US" sz="2400" dirty="0" smtClean="0"/>
                  <a:t>Define vector 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/>
                      </a:rPr>
                      <m:t>𝝀</m:t>
                    </m:r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Define the </a:t>
                </a:r>
                <a:r>
                  <a:rPr lang="en-US" sz="2400" b="1" dirty="0"/>
                  <a:t>Lagrangian </a:t>
                </a:r>
                <a:r>
                  <a:rPr lang="en-US" sz="2400" b="1" dirty="0" smtClean="0"/>
                  <a:t>function</a:t>
                </a:r>
                <a:r>
                  <a:rPr lang="en-US" sz="2400" dirty="0" smtClean="0"/>
                  <a:t> as: </a:t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800" i="1" dirty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, and a </a:t>
                </a:r>
                <a:r>
                  <a:rPr lang="en-US" sz="2400" dirty="0" smtClean="0"/>
                  <a:t>value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sz="2400" dirty="0"/>
                  <a:t>, subject </a:t>
                </a:r>
                <a:r>
                  <a:rPr lang="en-US" sz="2400" dirty="0" smtClean="0"/>
                  <a:t>to:</a:t>
                </a:r>
                <a:endParaRPr lang="en-US" sz="2400" i="1" dirty="0">
                  <a:latin typeface="Cambria Math"/>
                </a:endParaRPr>
              </a:p>
              <a:p>
                <a:pPr marL="3086100" lvl="6" indent="-45720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3086100" lvl="6" indent="-45720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   </m:t>
                    </m:r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endParaRPr lang="en-US" sz="2400" dirty="0"/>
              </a:p>
              <a:p>
                <a:pPr marL="3086100" lvl="6" indent="-45720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   </m:t>
                    </m:r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6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295"/>
            <a:ext cx="8229600" cy="772065"/>
          </a:xfrm>
        </p:spPr>
        <p:txBody>
          <a:bodyPr/>
          <a:lstStyle/>
          <a:p>
            <a:r>
              <a:rPr lang="en-US" dirty="0" smtClean="0"/>
              <a:t>Lagrange Dual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1" y="1303940"/>
                <a:ext cx="8803820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constraints: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1,…,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endParaRPr lang="en-US" sz="800" dirty="0" smtClean="0"/>
              </a:p>
              <a:p>
                <a:r>
                  <a:rPr lang="en-US" sz="2400" dirty="0" smtClean="0"/>
                  <a:t>We want to </a:t>
                </a:r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subject to </a:t>
                </a:r>
                <a:r>
                  <a:rPr lang="en-US" sz="2400" dirty="0" smtClean="0"/>
                  <a:t>those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constraints.</a:t>
                </a:r>
                <a:endParaRPr lang="en-US" sz="2400" dirty="0"/>
              </a:p>
              <a:p>
                <a:r>
                  <a:rPr lang="en-US" sz="2400" dirty="0" smtClean="0"/>
                  <a:t>Under some conditions (which are satisfied in our SVM problem), we can solve an alternative </a:t>
                </a:r>
                <a:r>
                  <a:rPr lang="en-US" sz="2400" b="1" dirty="0" smtClean="0"/>
                  <a:t>dual </a:t>
                </a:r>
                <a:r>
                  <a:rPr lang="en-US" sz="2400" dirty="0" smtClean="0"/>
                  <a:t>problem:</a:t>
                </a:r>
              </a:p>
              <a:p>
                <a:r>
                  <a:rPr lang="en-US" sz="2400" dirty="0" smtClean="0"/>
                  <a:t>Define the </a:t>
                </a:r>
                <a:r>
                  <a:rPr lang="en-US" sz="2400" b="1" dirty="0"/>
                  <a:t>Lagrangian </a:t>
                </a:r>
                <a:r>
                  <a:rPr lang="en-US" sz="2400" b="1" dirty="0" smtClean="0"/>
                  <a:t>function</a:t>
                </a:r>
                <a:r>
                  <a:rPr lang="en-US" sz="2400" dirty="0" smtClean="0"/>
                  <a:t> as before: </a:t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r>
                  <a:rPr lang="en-US" sz="2400" dirty="0" smtClean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, and the best value for 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sz="24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, by solving: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arg</m:t>
                        </m:r>
                        <m:limLow>
                          <m:limLow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l-GR" sz="2400" b="1" i="1">
                                <a:latin typeface="Cambria Math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l-GR" sz="2400" b="1" i="1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2400" b="0" i="1" dirty="0" smtClean="0">
                    <a:latin typeface="Cambria Math"/>
                  </a:rPr>
                  <a:t/>
                </a:r>
                <a:br>
                  <a:rPr lang="en-US" sz="24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</m:t>
                        </m:r>
                        <m:limLow>
                          <m:limLow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in</m:t>
                            </m:r>
                          </m:e>
                          <m:lim>
                            <m:r>
                              <a:rPr lang="en-US" sz="2400" b="1" i="1" smtClean="0">
                                <a:latin typeface="Cambria Math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b="1" i="1">
                                        <a:latin typeface="Cambria Math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opt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i="1" dirty="0" smtClean="0">
                    <a:latin typeface="Cambria Math"/>
                  </a:rPr>
                  <a:t/>
                </a:r>
                <a:br>
                  <a:rPr lang="en-US" sz="2400" i="1" dirty="0" smtClean="0">
                    <a:latin typeface="Cambria Math"/>
                  </a:rPr>
                </a:br>
                <a:r>
                  <a:rPr lang="en-US" sz="800" i="1" dirty="0" smtClean="0">
                    <a:latin typeface="Cambria Math"/>
                  </a:rPr>
                  <a:t/>
                </a:r>
                <a:br>
                  <a:rPr lang="en-US" sz="800" i="1" dirty="0" smtClean="0">
                    <a:latin typeface="Cambria Math"/>
                  </a:rPr>
                </a:br>
                <a:r>
                  <a:rPr lang="en-US" sz="2400" dirty="0" smtClean="0"/>
                  <a:t>subject to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≥</m:t>
                    </m:r>
                    <m:r>
                      <a:rPr lang="en-US" sz="24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8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1" y="1303940"/>
                <a:ext cx="8803820" cy="4876800"/>
              </a:xfrm>
              <a:blipFill rotWithShape="1">
                <a:blip r:embed="rId2"/>
                <a:stretch>
                  <a:fillRect l="-970" t="-1000" r="-693" b="-14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152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295"/>
            <a:ext cx="8229600" cy="772065"/>
          </a:xfrm>
        </p:spPr>
        <p:txBody>
          <a:bodyPr/>
          <a:lstStyle/>
          <a:p>
            <a:r>
              <a:rPr lang="en-US" dirty="0" smtClean="0"/>
              <a:t>Lagrange Dual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881" y="1303940"/>
                <a:ext cx="8348449" cy="4876800"/>
              </a:xfrm>
            </p:spPr>
            <p:txBody>
              <a:bodyPr/>
              <a:lstStyle/>
              <a:p>
                <a:r>
                  <a:rPr lang="en-US" dirty="0" smtClean="0"/>
                  <a:t>Lagrangian </a:t>
                </a:r>
                <a:r>
                  <a:rPr lang="en-US" b="1" dirty="0" smtClean="0"/>
                  <a:t>dual </a:t>
                </a:r>
                <a:r>
                  <a:rPr lang="en-US" dirty="0" smtClean="0"/>
                  <a:t>problem: Solve:</a:t>
                </a:r>
                <a:br>
                  <a:rPr lang="en-US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l-GR" b="1" i="1">
                                <a:latin typeface="Cambria Math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l-GR" b="1" i="1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b="0" i="1" dirty="0" smtClean="0">
                    <a:latin typeface="Cambria Math"/>
                  </a:rPr>
                  <a:t/>
                </a:r>
                <a:br>
                  <a:rPr lang="en-US" b="0" i="1" dirty="0" smtClean="0">
                    <a:latin typeface="Cambria Math"/>
                  </a:rPr>
                </a:br>
                <a:r>
                  <a:rPr lang="en-US" sz="1000" b="0" i="1" dirty="0" smtClean="0">
                    <a:latin typeface="Cambria Math"/>
                  </a:rPr>
                  <a:t/>
                </a:r>
                <a:br>
                  <a:rPr lang="en-US" sz="10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</m:t>
                        </m:r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in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b="1" i="1">
                                        <a:latin typeface="Cambria Math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opt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i="1" dirty="0" smtClean="0">
                    <a:latin typeface="Cambria Math"/>
                  </a:rPr>
                  <a:t/>
                </a:r>
                <a:br>
                  <a:rPr lang="en-US" i="1" dirty="0" smtClean="0">
                    <a:latin typeface="Cambria Math"/>
                  </a:rPr>
                </a:br>
                <a:r>
                  <a:rPr lang="en-US" sz="1600" i="1" dirty="0" smtClean="0">
                    <a:latin typeface="Cambria Math"/>
                  </a:rPr>
                  <a:t/>
                </a:r>
                <a:br>
                  <a:rPr lang="en-US" sz="1600" i="1" dirty="0" smtClean="0">
                    <a:latin typeface="Cambria Math"/>
                  </a:rPr>
                </a:br>
                <a:r>
                  <a:rPr lang="en-US" dirty="0" smtClean="0"/>
                  <a:t>subject to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≥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dirty="0" smtClean="0"/>
              </a:p>
              <a:p>
                <a:endParaRPr lang="en-US" sz="1000" dirty="0" smtClean="0"/>
              </a:p>
              <a:p>
                <a:r>
                  <a:rPr lang="en-US" dirty="0" smtClean="0"/>
                  <a:t>This dual problem formulation will be used in training SVMs.</a:t>
                </a:r>
              </a:p>
              <a:p>
                <a:r>
                  <a:rPr lang="en-US" dirty="0" smtClean="0"/>
                  <a:t>The key thing to remember is:</a:t>
                </a:r>
              </a:p>
              <a:p>
                <a:pPr lvl="1"/>
                <a:r>
                  <a:rPr lang="en-US" dirty="0" smtClean="0"/>
                  <a:t>We minimize the Lagrangian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/>
                  <a:t>We </a:t>
                </a:r>
                <a:r>
                  <a:rPr lang="en-US" dirty="0" smtClean="0"/>
                  <a:t>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with respect to t</a:t>
                </a:r>
                <a:r>
                  <a:rPr lang="en-US" dirty="0" smtClean="0"/>
                  <a:t>he Lagrange multipliers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881" y="1303940"/>
                <a:ext cx="8348449" cy="4876800"/>
              </a:xfrm>
              <a:blipFill rotWithShape="1">
                <a:blip r:embed="rId2"/>
                <a:stretch>
                  <a:fillRect l="-1315" t="-1125" r="-109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35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a 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2514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margin</a:t>
            </a:r>
            <a:r>
              <a:rPr lang="en-US" dirty="0"/>
              <a:t> of a decision boundary is defined as the smallest distance between the boundary and any of the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144877">
            <a:off x="4907603" y="4572614"/>
            <a:ext cx="91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margin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39" name="Oval 38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2991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6" y="1284420"/>
                <a:ext cx="8576134" cy="4876800"/>
              </a:xfrm>
            </p:spPr>
            <p:txBody>
              <a:bodyPr/>
              <a:lstStyle/>
              <a:p>
                <a:r>
                  <a:rPr lang="en-US" sz="2400" dirty="0" smtClean="0"/>
                  <a:t>SVM 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subject </a:t>
                </a:r>
                <a:r>
                  <a:rPr lang="en-US" sz="2400" dirty="0"/>
                  <a:t>to constraint</a:t>
                </a:r>
                <a:r>
                  <a:rPr lang="en-US" sz="2400" dirty="0" smtClean="0"/>
                  <a:t>s</a:t>
                </a:r>
                <a:r>
                  <a:rPr lang="en-US" sz="2400" dirty="0"/>
                  <a:t>: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1, …, 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≥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500" dirty="0" smtClean="0"/>
              </a:p>
              <a:p>
                <a:r>
                  <a:rPr lang="en-US" sz="2400" dirty="0" smtClean="0"/>
                  <a:t>To make the constraints more amenable to Lagrange multipliers, we rewrite them as: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1, …, 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1" i="1">
                          <a:latin typeface="Cambria Math"/>
                        </a:rPr>
                        <m:t>≥</m:t>
                      </m:r>
                      <m:r>
                        <a:rPr lang="en-US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500" dirty="0"/>
              </a:p>
              <a:p>
                <a:r>
                  <a:rPr lang="en-US" sz="2400" dirty="0" smtClean="0"/>
                  <a:t>Define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  <m:r>
                      <a:rPr lang="en-US" sz="2400" b="1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to be a vector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smtClean="0"/>
                  <a:t>Lagrange multipliers</a:t>
                </a:r>
                <a:r>
                  <a:rPr lang="en-US" sz="2400" dirty="0" smtClean="0"/>
                  <a:t>.</a:t>
                </a:r>
                <a:endParaRPr lang="en-US" sz="1200" i="1" dirty="0">
                  <a:latin typeface="Cambria Math"/>
                </a:endParaRPr>
              </a:p>
              <a:p>
                <a:r>
                  <a:rPr lang="en-US" sz="2400" dirty="0" smtClean="0"/>
                  <a:t>Define </a:t>
                </a:r>
                <a:r>
                  <a:rPr lang="en-US" sz="2400" dirty="0"/>
                  <a:t>the </a:t>
                </a:r>
                <a:r>
                  <a:rPr lang="en-US" sz="2400" b="1" dirty="0"/>
                  <a:t>Lagrangian function</a:t>
                </a:r>
                <a:r>
                  <a:rPr lang="en-US" sz="2400" dirty="0"/>
                  <a:t>: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i="1" dirty="0" smtClean="0"/>
              </a:p>
              <a:p>
                <a:r>
                  <a:rPr lang="en-US" sz="2400" dirty="0" smtClean="0"/>
                  <a:t>Remember from the previous slides, we </a:t>
                </a:r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with respect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and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2400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0" indent="0">
                  <a:buNone/>
                </a:pPr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6" y="1284420"/>
                <a:ext cx="8576134" cy="4876800"/>
              </a:xfrm>
              <a:blipFill rotWithShape="1">
                <a:blip r:embed="rId2"/>
                <a:stretch>
                  <a:fillRect l="-924" r="-711" b="-15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69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 that 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 smtClean="0"/>
                  <a:t>  must satisfy: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𝒘</m:t>
                        </m:r>
                      </m:den>
                    </m:f>
                    <m:r>
                      <a:rPr lang="en-US" sz="3200" b="0" i="1" smtClean="0">
                        <a:latin typeface="Cambria Math"/>
                      </a:rPr>
                      <m:t>=0</m:t>
                    </m:r>
                    <m:r>
                      <a:rPr lang="en-US" sz="3200" b="0" i="0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den>
                    </m:f>
                    <m:r>
                      <a:rPr lang="en-US" sz="32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.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𝒘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⇒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b="1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𝒘</m:t>
                        </m:r>
                      </m:den>
                    </m:f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2400" b="1" i="1" dirty="0" smtClean="0">
                    <a:latin typeface="Cambria Math"/>
                    <a:ea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  <a:ea typeface="Cambria Math"/>
                  </a:rPr>
                </a:br>
                <a:r>
                  <a:rPr lang="en-US" sz="2400" b="1" i="1" dirty="0" smtClean="0">
                    <a:latin typeface="Cambria Math"/>
                    <a:ea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b="0" i="1" dirty="0" smtClean="0">
                    <a:latin typeface="Cambria Math"/>
                  </a:rPr>
                  <a:t/>
                </a:r>
                <a:br>
                  <a:rPr lang="en-US" sz="2400" b="0" i="1" dirty="0" smtClean="0">
                    <a:latin typeface="Cambria Math"/>
                  </a:rPr>
                </a:br>
                <a:r>
                  <a:rPr lang="en-US" sz="2400" b="0" i="1" dirty="0" smtClean="0">
                    <a:latin typeface="Cambria Math"/>
                  </a:rPr>
                  <a:t/>
                </a:r>
                <a:br>
                  <a:rPr lang="en-US" sz="24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 b="-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840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 that minimize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 smtClean="0"/>
                  <a:t>  must satisfy: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𝒘</m:t>
                        </m:r>
                      </m:den>
                    </m:f>
                    <m:r>
                      <a:rPr lang="en-US" sz="3200" b="0" i="1" smtClean="0">
                        <a:latin typeface="Cambria Math"/>
                      </a:rPr>
                      <m:t>=0</m:t>
                    </m:r>
                    <m:r>
                      <a:rPr lang="en-US" sz="3200" b="0" i="0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den>
                    </m:f>
                    <m:r>
                      <a:rPr lang="en-US" sz="32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.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⇒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b="1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den>
                    </m:f>
                    <m:r>
                      <a:rPr lang="en-US" sz="24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2400" b="1" dirty="0" smtClean="0">
                    <a:ea typeface="Cambria Math"/>
                  </a:rPr>
                  <a:t/>
                </a:r>
                <a:br>
                  <a:rPr lang="en-US" sz="2400" b="1" dirty="0" smtClean="0">
                    <a:ea typeface="Cambria Math"/>
                  </a:rPr>
                </a:br>
                <a:r>
                  <a:rPr lang="en-US" sz="2400" b="1" dirty="0" smtClean="0">
                    <a:ea typeface="Cambria Math"/>
                  </a:rPr>
                  <a:t/>
                </a:r>
                <a:br>
                  <a:rPr lang="en-US" sz="2400" b="1" dirty="0" smtClean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2400" b="1" i="1" dirty="0">
                    <a:latin typeface="Cambria Math"/>
                    <a:ea typeface="Cambria Math"/>
                  </a:rPr>
                  <a:t/>
                </a:r>
                <a:br>
                  <a:rPr lang="en-US" sz="2400" b="1" i="1" dirty="0">
                    <a:latin typeface="Cambria Math"/>
                    <a:ea typeface="Cambria Math"/>
                  </a:rPr>
                </a:b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334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Our Lagrangian function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2400" b="1" i="1" dirty="0">
                  <a:latin typeface="Cambria Math"/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We showed that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 smtClean="0">
                    <a:ea typeface="Cambria Math"/>
                  </a:rPr>
                  <a:t>. Using that, we get:</a:t>
                </a:r>
                <a:r>
                  <a:rPr lang="en-US" sz="2400" b="1" i="1" dirty="0">
                    <a:latin typeface="Cambria Math"/>
                    <a:ea typeface="Cambria Math"/>
                  </a:rPr>
                  <a:t/>
                </a:r>
                <a:br>
                  <a:rPr lang="en-US" sz="2400" b="1" i="1" dirty="0">
                    <a:latin typeface="Cambria Math"/>
                    <a:ea typeface="Cambria Math"/>
                  </a:rPr>
                </a:br>
                <a:endParaRPr lang="en-US" sz="24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𝒘</m:t>
                      </m:r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/>
                                    <m:sup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  <a:ea typeface="Cambria Math"/>
                        </a:rPr>
                        <m:t>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/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74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showed that:</a:t>
                </a:r>
                <a:br>
                  <a:rPr lang="en-US" sz="2400" dirty="0" smtClean="0"/>
                </a:b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⇒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/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Define 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matrix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Remember that we have defined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  <m:r>
                      <a:rPr lang="en-US" sz="2400" b="1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r>
                  <a:rPr lang="en-US" sz="2400" dirty="0" smtClean="0"/>
                  <a:t>Then, it follows that:</a:t>
                </a:r>
                <a:endParaRPr lang="en-US" sz="24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 smtClean="0">
                          <a:latin typeface="Cambria Math"/>
                        </a:rPr>
                        <m:t>𝑸𝒂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727925" cy="4876800"/>
              </a:xfrm>
              <a:blipFill rotWithShape="1">
                <a:blip r:embed="rId2"/>
                <a:stretch>
                  <a:fillRect l="-908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565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565" y="1284420"/>
                <a:ext cx="8196660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r>
                  <a:rPr lang="en-US" sz="2400" i="1" dirty="0" smtClean="0">
                    <a:latin typeface="Cambria Math"/>
                  </a:rPr>
                  <a:t/>
                </a:r>
                <a:br>
                  <a:rPr lang="en-US" sz="2400" i="1" dirty="0" smtClean="0">
                    <a:latin typeface="Cambria Math"/>
                  </a:rPr>
                </a:br>
                <a:endParaRPr lang="en-US" sz="800" b="1" i="1" dirty="0">
                  <a:latin typeface="Cambria Math"/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We showed that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/>
                  </a:rPr>
                  <a:t>. Using that, we get</a:t>
                </a:r>
                <a:r>
                  <a:rPr lang="en-US" sz="2400" dirty="0" smtClean="0">
                    <a:ea typeface="Cambria Math"/>
                  </a:rPr>
                  <a:t>:</a:t>
                </a:r>
                <a:endParaRPr lang="en-US" sz="24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8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12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z="2400" i="1" dirty="0" smtClean="0">
                    <a:latin typeface="Cambria Math"/>
                  </a:rPr>
                  <a:t/>
                </a:r>
                <a:br>
                  <a:rPr lang="en-US" sz="2400" i="1" dirty="0" smtClean="0">
                    <a:latin typeface="Cambria Math"/>
                  </a:rPr>
                </a:br>
                <a:endParaRPr lang="en-US" sz="12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1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65" y="1284420"/>
                <a:ext cx="8196660" cy="4876800"/>
              </a:xfrm>
              <a:blipFill rotWithShape="1">
                <a:blip r:embed="rId2"/>
                <a:stretch>
                  <a:fillRect l="-9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2297" y="3353105"/>
            <a:ext cx="291041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shown before </a:t>
            </a:r>
            <a:br>
              <a:rPr lang="en-US" sz="2000" dirty="0" smtClean="0"/>
            </a:br>
            <a:r>
              <a:rPr lang="en-US" sz="2000" dirty="0" smtClean="0"/>
              <a:t>that the red part equals 0.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127679" y="4023394"/>
            <a:ext cx="584618" cy="4681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3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576135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z="2400" i="1" dirty="0" smtClean="0">
                    <a:latin typeface="Cambria Math"/>
                  </a:rPr>
                  <a:t/>
                </a:r>
                <a:br>
                  <a:rPr lang="en-US" sz="2400" i="1" dirty="0" smtClean="0">
                    <a:latin typeface="Cambria Math"/>
                  </a:rPr>
                </a:br>
                <a:r>
                  <a:rPr lang="en-US" sz="800" i="1" dirty="0" smtClean="0">
                    <a:latin typeface="Cambria Math"/>
                  </a:rPr>
                  <a:t/>
                </a:r>
                <a:br>
                  <a:rPr lang="en-US" sz="800" i="1" dirty="0" smtClean="0">
                    <a:latin typeface="Cambria Math"/>
                  </a:rPr>
                </a:br>
                <a:endParaRPr lang="en-US" sz="800" b="1" i="1" dirty="0">
                  <a:latin typeface="Cambria Math"/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 now does not depend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. </a:t>
                </a:r>
              </a:p>
              <a:p>
                <a:r>
                  <a:rPr lang="en-US" sz="2400" dirty="0" smtClean="0">
                    <a:ea typeface="Cambria Math"/>
                  </a:rPr>
                  <a:t>We simplify more, using again the fact that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 smtClean="0">
                    <a:ea typeface="Cambria Math"/>
                  </a:rPr>
                  <a:t>:</a:t>
                </a:r>
              </a:p>
              <a:p>
                <a:pPr marL="0" indent="0">
                  <a:buNone/>
                </a:pPr>
                <a:endParaRPr lang="en-US" sz="1200" b="1" i="1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en-US" sz="240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1" i="1">
                                                          <a:latin typeface="Cambria Math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4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/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</m:oMath>
                  </m:oMathPara>
                </a14:m>
                <a:endParaRPr lang="en-US" sz="2400" b="1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576135" cy="4876800"/>
              </a:xfrm>
              <a:blipFill rotWithShape="1">
                <a:blip r:embed="rId2"/>
                <a:stretch>
                  <a:fillRect l="-924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55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84420"/>
                <a:ext cx="8879715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</m:oMath>
                  </m:oMathPara>
                </a14:m>
                <a:r>
                  <a:rPr lang="en-US" sz="2400" i="1" dirty="0" smtClean="0">
                    <a:latin typeface="Cambria Math"/>
                  </a:rPr>
                  <a:t/>
                </a:r>
                <a:br>
                  <a:rPr lang="en-US" sz="2400" i="1" dirty="0" smtClean="0">
                    <a:latin typeface="Cambria Math"/>
                  </a:rPr>
                </a:br>
                <a:r>
                  <a:rPr lang="en-US" sz="800" i="1" dirty="0" smtClean="0">
                    <a:latin typeface="Cambria Math"/>
                  </a:rPr>
                  <a:t/>
                </a:r>
                <a:br>
                  <a:rPr lang="en-US" sz="800" i="1" dirty="0" smtClean="0">
                    <a:latin typeface="Cambria Math"/>
                  </a:rPr>
                </a:br>
                <a:endParaRPr lang="en-US" sz="800" i="1" dirty="0" smtClean="0">
                  <a:latin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 now does not depend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 anymore. </a:t>
                </a:r>
              </a:p>
              <a:p>
                <a:r>
                  <a:rPr lang="en-US" sz="2400" dirty="0" smtClean="0">
                    <a:ea typeface="Cambria Math"/>
                  </a:rPr>
                  <a:t>We can rewrite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 as a function whose only input is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:</a:t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  <m:r>
                      <a:rPr lang="en-US" sz="24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  <a:p>
                <a:endParaRPr lang="en-US" sz="2400" dirty="0"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Remember, we want to </a:t>
                </a:r>
                <a:r>
                  <a:rPr lang="en-US" sz="2400" b="1" u="sng" dirty="0" smtClean="0">
                    <a:ea typeface="Cambria Math"/>
                  </a:rPr>
                  <a:t>maximize</a:t>
                </a: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 smtClean="0">
                    <a:ea typeface="Cambria Math"/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84420"/>
                <a:ext cx="8879715" cy="4876800"/>
              </a:xfrm>
              <a:blipFill rotWithShape="1">
                <a:blip r:embed="rId2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839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775" y="1360315"/>
                <a:ext cx="8272555" cy="4876800"/>
              </a:xfrm>
            </p:spPr>
            <p:txBody>
              <a:bodyPr/>
              <a:lstStyle/>
              <a:p>
                <a:r>
                  <a:rPr lang="en-US" sz="2400" dirty="0" smtClean="0">
                    <a:ea typeface="Cambria Math"/>
                  </a:rPr>
                  <a:t>By combining the results from the last few slides, our optimization problem becomes:</a:t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Maximize</a:t>
                </a:r>
                <a:br>
                  <a:rPr lang="en-US" sz="2400" dirty="0" smtClean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to these constraints:</a:t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800" dirty="0" smtClean="0">
                    <a:ea typeface="Cambria Math"/>
                  </a:rPr>
                  <a:t/>
                </a:r>
                <a:br>
                  <a:rPr lang="en-US" sz="800" dirty="0" smtClean="0">
                    <a:ea typeface="Cambria Math"/>
                  </a:rPr>
                </a:br>
                <a:r>
                  <a:rPr lang="en-US" sz="800" dirty="0" smtClean="0">
                    <a:ea typeface="Cambria Math"/>
                  </a:rPr>
                  <a:t/>
                </a:r>
                <a:br>
                  <a:rPr lang="en-US" sz="800" dirty="0" smtClean="0">
                    <a:ea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800" b="0" dirty="0" smtClean="0"/>
                  <a:t> </a:t>
                </a:r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1000" dirty="0">
                    <a:ea typeface="Cambria Math"/>
                  </a:rPr>
                  <a:t/>
                </a:r>
                <a:br>
                  <a:rPr lang="en-US" sz="1000" dirty="0">
                    <a:ea typeface="Cambria Math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75" y="1360315"/>
                <a:ext cx="8272555" cy="4876800"/>
              </a:xfrm>
              <a:blipFill rotWithShape="1">
                <a:blip r:embed="rId3"/>
                <a:stretch>
                  <a:fillRect l="-958" t="-1000" b="-6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850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 and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1" y="1360315"/>
                <a:ext cx="8727924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b/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400" b="1" i="1">
                          <a:latin typeface="Cambria Math"/>
                        </a:rPr>
                        <m:t>𝑸𝒂</m:t>
                      </m:r>
                    </m:oMath>
                  </m:oMathPara>
                </a14:m>
                <a:r>
                  <a:rPr lang="en-US" sz="2400" dirty="0">
                    <a:ea typeface="Cambria Math"/>
                  </a:rPr>
                  <a:t/>
                </a:r>
                <a:br>
                  <a:rPr lang="en-US" sz="2400" dirty="0">
                    <a:ea typeface="Cambria Math"/>
                  </a:rPr>
                </a:br>
                <a:endParaRPr lang="en-US" sz="2400" dirty="0" smtClean="0"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We want 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 smtClean="0">
                    <a:ea typeface="Cambria Math"/>
                  </a:rPr>
                  <a:t> subject to some constraints.</a:t>
                </a:r>
              </a:p>
              <a:p>
                <a:r>
                  <a:rPr lang="en-US" sz="2400" dirty="0" smtClean="0">
                    <a:ea typeface="Cambria Math"/>
                  </a:rPr>
                  <a:t>Therefore, we want to find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>
                    <a:ea typeface="Cambria Math"/>
                  </a:rPr>
                  <a:t> such that:</a:t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/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/>
                                </a:rPr>
                                <m:t>𝑸𝒂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/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/>
                                </a:rPr>
                                <m:t>𝑸𝒂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to those constraints.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1" y="1360315"/>
                <a:ext cx="8727924" cy="4876800"/>
              </a:xfrm>
              <a:blipFill rotWithShape="1">
                <a:blip r:embed="rId3"/>
                <a:stretch>
                  <a:fillRect l="-1117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99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a 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2514600"/>
          </a:xfrm>
        </p:spPr>
        <p:txBody>
          <a:bodyPr/>
          <a:lstStyle/>
          <a:p>
            <a:r>
              <a:rPr lang="en-US" dirty="0" smtClean="0"/>
              <a:t>One way to visualize the margin is this:</a:t>
            </a:r>
          </a:p>
          <a:p>
            <a:pPr lvl="1"/>
            <a:r>
              <a:rPr lang="en-US" dirty="0" smtClean="0"/>
              <a:t>For each class, draw a line that:</a:t>
            </a:r>
          </a:p>
          <a:p>
            <a:pPr lvl="2"/>
            <a:r>
              <a:rPr lang="en-US" dirty="0" smtClean="0"/>
              <a:t>is parallel to the decision boundary.</a:t>
            </a:r>
          </a:p>
          <a:p>
            <a:pPr lvl="2"/>
            <a:r>
              <a:rPr lang="en-US" dirty="0" smtClean="0"/>
              <a:t>touches the class point that is the closest to the decision boundary.</a:t>
            </a:r>
          </a:p>
          <a:p>
            <a:pPr lvl="1"/>
            <a:r>
              <a:rPr lang="en-US" dirty="0" smtClean="0"/>
              <a:t>The margin is the smallest distance between the decision boundary and one of those two parallel lines.</a:t>
            </a:r>
          </a:p>
          <a:p>
            <a:pPr lvl="2"/>
            <a:r>
              <a:rPr lang="en-US" dirty="0" smtClean="0"/>
              <a:t>In this example, the decision boundary is equally far from both 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67" name="Oval 66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5"/>
          </p:cNvCxnSpPr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4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Optimization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775" y="1360315"/>
                <a:ext cx="8272555" cy="4876800"/>
              </a:xfrm>
            </p:spPr>
            <p:txBody>
              <a:bodyPr/>
              <a:lstStyle/>
              <a:p>
                <a:r>
                  <a:rPr lang="en-US" sz="2400" dirty="0" smtClean="0">
                    <a:ea typeface="Cambria Math"/>
                  </a:rPr>
                  <a:t>Our SVM optimization problem now is to find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>
                    <a:ea typeface="Cambria Math"/>
                  </a:rPr>
                  <a:t> such that:</a:t>
                </a:r>
                <a:br>
                  <a:rPr lang="en-US" sz="2400" dirty="0" smtClean="0">
                    <a:ea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1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/>
                              </a:rPr>
                              <m:t>𝑸𝒂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 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to these constraints:</a:t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800" dirty="0" smtClean="0">
                    <a:ea typeface="Cambria Math"/>
                  </a:rPr>
                  <a:t/>
                </a:r>
                <a:br>
                  <a:rPr lang="en-US" sz="800" dirty="0" smtClean="0">
                    <a:ea typeface="Cambria Math"/>
                  </a:rPr>
                </a:br>
                <a:r>
                  <a:rPr lang="en-US" sz="800" dirty="0" smtClean="0">
                    <a:ea typeface="Cambria Math"/>
                  </a:rPr>
                  <a:t/>
                </a:r>
                <a:br>
                  <a:rPr lang="en-US" sz="800" dirty="0" smtClean="0">
                    <a:ea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800" b="0" dirty="0" smtClean="0"/>
                  <a:t> </a:t>
                </a:r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1000" dirty="0">
                    <a:ea typeface="Cambria Math"/>
                  </a:rPr>
                  <a:t/>
                </a:r>
                <a:br>
                  <a:rPr lang="en-US" sz="1000" dirty="0">
                    <a:ea typeface="Cambria Math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75" y="1360315"/>
                <a:ext cx="8272555" cy="4876800"/>
              </a:xfrm>
              <a:blipFill rotWithShape="1">
                <a:blip r:embed="rId3"/>
                <a:stretch>
                  <a:fillRect l="-958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71569" y="3808475"/>
            <a:ext cx="319876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This problem can be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solved again using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quadratic programming.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64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23855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 smtClean="0">
                    <a:ea typeface="Cambria Math"/>
                  </a:rPr>
                  <a:t>SVM problem: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1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/>
                              </a:rPr>
                              <m:t>𝑸𝒂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 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ea typeface="Cambria Math"/>
                  </a:rPr>
                  <a:t/>
                </a:r>
                <a:br>
                  <a:rPr lang="en-US" sz="2400" dirty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</a:t>
                </a:r>
                <a:r>
                  <a:rPr lang="en-US" sz="2400" dirty="0">
                    <a:ea typeface="Cambria Math"/>
                  </a:rPr>
                  <a:t>to </a:t>
                </a:r>
                <a:r>
                  <a:rPr lang="en-US" sz="2400" dirty="0" smtClean="0">
                    <a:ea typeface="Cambria Math"/>
                  </a:rPr>
                  <a:t>constraints:</a:t>
                </a:r>
                <a:r>
                  <a:rPr lang="en-US" sz="800" dirty="0">
                    <a:ea typeface="Cambria Math"/>
                  </a:rPr>
                  <a:t/>
                </a:r>
                <a:br>
                  <a:rPr lang="en-US" sz="800" dirty="0">
                    <a:ea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  <m:r>
                      <a:rPr lang="en-US" sz="2400" b="0" i="1" smtClean="0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800" dirty="0">
                  <a:ea typeface="Cambria Math"/>
                </a:endParaRPr>
              </a:p>
              <a:p>
                <a:r>
                  <a:rPr lang="en-US" sz="2400" dirty="0" smtClean="0"/>
                  <a:t>Again, we must find values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𝒔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𝑯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b="1" i="1" dirty="0" smtClean="0"/>
                  <a:t>  </a:t>
                </a:r>
                <a:r>
                  <a:rPr lang="en-US" sz="2400" dirty="0" smtClean="0"/>
                  <a:t>that convert the SVM problem into a quadratic programming problem.</a:t>
                </a:r>
              </a:p>
              <a:p>
                <a:r>
                  <a:rPr lang="en-US" sz="2400" dirty="0" smtClean="0"/>
                  <a:t>Note that we already have a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in the Lagrangian. It is 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:r>
                  <a:rPr lang="en-US" sz="2400" dirty="0" smtClean="0"/>
                  <a:t>We will use the same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 smtClean="0"/>
                  <a:t> for quadratic programming.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  <a:blipFill rotWithShape="1">
                <a:blip r:embed="rId2"/>
                <a:stretch>
                  <a:fillRect l="-963" r="-1407" b="-1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2804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>
                    <a:ea typeface="Cambria Math"/>
                  </a:rPr>
                  <a:t>SVM problem: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1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/>
                              </a:rPr>
                              <m:t>𝑸𝒂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 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ea typeface="Cambria Math"/>
                  </a:rPr>
                  <a:t/>
                </a:r>
                <a:br>
                  <a:rPr lang="en-US" sz="2400" dirty="0" smtClean="0">
                    <a:ea typeface="Cambria Math"/>
                  </a:rPr>
                </a:br>
                <a:r>
                  <a:rPr lang="en-US" sz="800" dirty="0">
                    <a:ea typeface="Cambria Math"/>
                  </a:rPr>
                  <a:t/>
                </a:r>
                <a:br>
                  <a:rPr lang="en-US" sz="800" dirty="0">
                    <a:ea typeface="Cambria Math"/>
                  </a:rPr>
                </a:br>
                <a:r>
                  <a:rPr lang="en-US" sz="2400" dirty="0">
                    <a:ea typeface="Cambria Math"/>
                  </a:rPr>
                  <a:t>subject to constraints:</a:t>
                </a:r>
                <a:r>
                  <a:rPr lang="en-US" sz="2400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  <m:r>
                      <a:rPr lang="en-US" sz="24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r>
                  <a:rPr lang="en-US" sz="2400" dirty="0" smtClean="0"/>
                  <a:t>Define: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/>
                  <a:t>, and define N-dimensional vector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𝒔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r>
                  <a:rPr lang="en-US" sz="2400" dirty="0" smtClean="0"/>
                  <a:t>Then,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𝑸𝒖</m:t>
                    </m:r>
                    <m:r>
                      <a:rPr lang="en-US" sz="2400" b="1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  <m:r>
                      <a:rPr lang="en-US" sz="2400" b="1" i="1">
                        <a:latin typeface="Cambria Math"/>
                      </a:rPr>
                      <m:t> 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We have mapped the SVM minimization goal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to the quadratic programming minimization goal.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28045"/>
                <a:ext cx="8229600" cy="4876800"/>
              </a:xfrm>
              <a:blipFill rotWithShape="1">
                <a:blip r:embed="rId2"/>
                <a:stretch>
                  <a:fillRect l="-963" b="-1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69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2804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 constraint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>
                    <a:ea typeface="Cambria Math"/>
                  </a:rPr>
                  <a:t>SVM </a:t>
                </a:r>
                <a:r>
                  <a:rPr lang="en-US" sz="2400" dirty="0" smtClean="0">
                    <a:ea typeface="Cambria Math"/>
                  </a:rPr>
                  <a:t>problem constraints</a:t>
                </a:r>
                <a:r>
                  <a:rPr lang="en-US" sz="2400" dirty="0">
                    <a:ea typeface="Cambria Math"/>
                  </a:rPr>
                  <a:t>:</a:t>
                </a:r>
                <a:r>
                  <a:rPr lang="en-US" sz="2400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  <m:r>
                      <a:rPr lang="en-US" sz="24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r>
                  <a:rPr lang="en-US" sz="2400" dirty="0" smtClean="0"/>
                  <a:t>Define: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𝑯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dirty="0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−1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 0,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…,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0, 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…,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dirty="0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   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0,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0, 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0,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…,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−1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sz="2400" i="1" dirty="0">
                                    <a:latin typeface="Cambria Math"/>
                                  </a:rPr>
                                  <m:t>…,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,…,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𝒛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𝑁</m:t>
                        </m:r>
                        <m:r>
                          <a:rPr lang="en-US" sz="2400" i="1" dirty="0">
                            <a:latin typeface="Cambria Math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200" dirty="0" smtClean="0"/>
              </a:p>
              <a:p>
                <a:r>
                  <a:rPr lang="en-US" sz="2400" dirty="0" smtClean="0"/>
                  <a:t>The first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rows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are the negation of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𝑁</m:t>
                    </m:r>
                    <m:r>
                      <a:rPr lang="en-US" sz="240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1" dirty="0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 smtClean="0"/>
                  <a:t> identity matrix.</a:t>
                </a:r>
              </a:p>
              <a:p>
                <a:r>
                  <a:rPr lang="en-US" sz="2400" dirty="0" smtClean="0"/>
                  <a:t>Row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𝑁</m:t>
                    </m:r>
                    <m:r>
                      <a:rPr lang="en-US" sz="2400" b="0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smtClean="0"/>
                  <a:t>is the transpose of vector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𝒕</m:t>
                    </m:r>
                  </m:oMath>
                </a14:m>
                <a:r>
                  <a:rPr lang="en-US" sz="2400" dirty="0" smtClean="0"/>
                  <a:t> of target outputs.</a:t>
                </a:r>
                <a:endParaRPr lang="en-US" sz="2400" dirty="0"/>
              </a:p>
              <a:p>
                <a:r>
                  <a:rPr lang="en-US" sz="2400" dirty="0"/>
                  <a:t>Row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𝑁</m:t>
                    </m:r>
                    <m:r>
                      <a:rPr lang="en-US" sz="2400" i="1" dirty="0">
                        <a:latin typeface="Cambria Math"/>
                      </a:rPr>
                      <m:t>+2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the </a:t>
                </a:r>
                <a:r>
                  <a:rPr lang="en-US" sz="2400" dirty="0" smtClean="0"/>
                  <a:t>negation of the previous row.</a:t>
                </a:r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28045"/>
                <a:ext cx="8229600" cy="4876800"/>
              </a:xfrm>
              <a:blipFill rotWithShape="1">
                <a:blip r:embed="rId2"/>
                <a:stretch>
                  <a:fillRect l="-963" t="-3250" r="-22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dimensional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column vector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 smtClean="0">
                    <a:solidFill>
                      <a:srgbClr val="FF0000"/>
                    </a:solidFill>
                  </a:rPr>
                  <a:t>of </a:t>
                </a:r>
                <a:r>
                  <a:rPr lang="en-US" sz="2000" dirty="0">
                    <a:solidFill>
                      <a:srgbClr val="FF0000"/>
                    </a:solidFill>
                  </a:rPr>
                  <a:t>zeros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.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3136" t="-1826" r="-2439" b="-68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949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775" y="1152150"/>
                <a:ext cx="82890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 constraint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>
                    <a:ea typeface="Cambria Math"/>
                  </a:rPr>
                  <a:t>SVM </a:t>
                </a:r>
                <a:r>
                  <a:rPr lang="en-US" sz="2400" dirty="0" smtClean="0">
                    <a:ea typeface="Cambria Math"/>
                  </a:rPr>
                  <a:t>problem constraints</a:t>
                </a:r>
                <a:r>
                  <a:rPr lang="en-US" sz="2400" dirty="0">
                    <a:ea typeface="Cambria Math"/>
                  </a:rPr>
                  <a:t>:</a:t>
                </a:r>
                <a:r>
                  <a:rPr lang="en-US" sz="2400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  <m:r>
                      <a:rPr lang="en-US" sz="24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</a:rPr>
                  <a:t>Define: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𝑯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−1,  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0,     0,  …,   0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−1,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 …,   0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 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0,    0,   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0,  …, −1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…,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,…,−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𝒛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endParaRPr lang="en-US" sz="1200" dirty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/>
                  <a:t>Since we defined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i="1" dirty="0" smtClean="0"/>
                  <a:t>:</a:t>
                </a:r>
              </a:p>
              <a:p>
                <a:pPr lvl="1"/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dirty="0" smtClean="0"/>
                  <a:t>quals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</a:p>
              <a:p>
                <a:pPr lvl="1"/>
                <a:r>
                  <a:rPr lang="en-US" sz="2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specifies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≤</m:t>
                    </m:r>
                    <m:r>
                      <a:rPr lang="en-US" sz="200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≥</m:t>
                    </m:r>
                    <m:r>
                      <a:rPr lang="en-US" sz="200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1"/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+1)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specifies </a:t>
                </a:r>
                <a:r>
                  <a:rPr lang="en-US" sz="2000" dirty="0"/>
                  <a:t>that</a:t>
                </a: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b="0" i="0" smtClean="0">
                        <a:latin typeface="Cambria Math"/>
                      </a:rPr>
                      <m:t>≤</m:t>
                    </m:r>
                    <m:r>
                      <a:rPr lang="en-US" sz="180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1"/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+2)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/>
                  <a:t> specifies that</a:t>
                </a: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b="0" i="0" smtClean="0">
                        <a:latin typeface="Cambria Math"/>
                      </a:rPr>
                      <m:t>≥</m:t>
                    </m:r>
                    <m:r>
                      <a:rPr lang="en-US" sz="180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75" y="1152150"/>
                <a:ext cx="8289025" cy="4876800"/>
              </a:xfrm>
              <a:blipFill rotWithShape="1">
                <a:blip r:embed="rId2"/>
                <a:stretch>
                  <a:fillRect l="-956" t="-3250" r="-809" b="-29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dimensional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column vector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 smtClean="0">
                    <a:solidFill>
                      <a:srgbClr val="FF0000"/>
                    </a:solidFill>
                  </a:rPr>
                  <a:t>of </a:t>
                </a:r>
                <a:r>
                  <a:rPr lang="en-US" sz="2000" dirty="0">
                    <a:solidFill>
                      <a:srgbClr val="FF0000"/>
                    </a:solidFill>
                  </a:rPr>
                  <a:t>zeros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.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3136" t="-1826" r="-2439" b="-68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957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775" y="1152150"/>
                <a:ext cx="82890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 constraint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>
                    <a:ea typeface="Cambria Math"/>
                  </a:rPr>
                  <a:t>SVM </a:t>
                </a:r>
                <a:r>
                  <a:rPr lang="en-US" sz="2400" dirty="0" smtClean="0">
                    <a:ea typeface="Cambria Math"/>
                  </a:rPr>
                  <a:t>problem constraints</a:t>
                </a:r>
                <a:r>
                  <a:rPr lang="en-US" sz="2400" dirty="0">
                    <a:ea typeface="Cambria Math"/>
                  </a:rPr>
                  <a:t>:</a:t>
                </a:r>
                <a:r>
                  <a:rPr lang="en-US" sz="2400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  <m:r>
                      <a:rPr lang="en-US" sz="24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</a:rPr>
                  <a:t>Define: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𝑯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−1,  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0,     0,  …,   0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−1,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 …,   0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 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0,    0,   </m:t>
                                </m:r>
                                <m:r>
                                  <a:rPr lang="en-US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0,  …, −1</m:t>
                                </m:r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  …, 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,…,−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𝒛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endParaRPr lang="en-US" sz="1200" dirty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/>
                  <a:t>Since we defined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 smtClean="0"/>
                  <a:t>:</a:t>
                </a:r>
              </a:p>
              <a:p>
                <a:pPr lvl="1"/>
                <a:r>
                  <a:rPr lang="en-US" sz="2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specifies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≥</m:t>
                    </m:r>
                    <m:r>
                      <a:rPr lang="en-US" sz="200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1"/>
                <a:r>
                  <a:rPr lang="en-US" sz="2000" dirty="0" smtClean="0"/>
                  <a:t>The last two 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specify </a:t>
                </a:r>
                <a:r>
                  <a:rPr lang="en-US" sz="2000" dirty="0"/>
                  <a:t>that</a:t>
                </a: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r>
                      <a:rPr lang="en-US" sz="180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400" dirty="0"/>
                  <a:t>We have mapped the SVM </a:t>
                </a:r>
                <a:r>
                  <a:rPr lang="en-US" sz="2400" dirty="0" smtClean="0"/>
                  <a:t>constraints to </a:t>
                </a:r>
                <a:r>
                  <a:rPr lang="en-US" sz="2400" dirty="0"/>
                  <a:t>the quadratic programming </a:t>
                </a:r>
                <a:r>
                  <a:rPr lang="en-US" sz="2400" dirty="0" smtClean="0"/>
                  <a:t>constraint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75" y="1152150"/>
                <a:ext cx="8289025" cy="4876800"/>
              </a:xfrm>
              <a:blipFill rotWithShape="1">
                <a:blip r:embed="rId2"/>
                <a:stretch>
                  <a:fillRect l="-956" t="-3250" b="-18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dimensional</a:t>
                </a:r>
                <a:br>
                  <a:rPr lang="en-US" sz="2000" dirty="0">
                    <a:solidFill>
                      <a:srgbClr val="FF0000"/>
                    </a:solidFill>
                  </a:rPr>
                </a:br>
                <a:r>
                  <a:rPr lang="en-US" sz="2000" dirty="0">
                    <a:solidFill>
                      <a:srgbClr val="FF0000"/>
                    </a:solidFill>
                  </a:rPr>
                  <a:t>column vector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n-US" sz="2000" dirty="0" smtClean="0">
                    <a:solidFill>
                      <a:srgbClr val="FF0000"/>
                    </a:solidFill>
                  </a:rPr>
                  <a:t>of </a:t>
                </a:r>
                <a:r>
                  <a:rPr lang="en-US" sz="2000" dirty="0">
                    <a:solidFill>
                      <a:srgbClr val="FF0000"/>
                    </a:solidFill>
                  </a:rPr>
                  <a:t>zeros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.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0" y="2409141"/>
                <a:ext cx="1734064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3136" t="-1826" r="-2439" b="-68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90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the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447800"/>
                <a:ext cx="8440815" cy="4876800"/>
              </a:xfrm>
            </p:spPr>
            <p:txBody>
              <a:bodyPr/>
              <a:lstStyle/>
              <a:p>
                <a:r>
                  <a:rPr lang="en-US" sz="2400" dirty="0"/>
                  <a:t>Quadratic programming, given the inputs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𝒔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𝑯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/>
                  <a:t> defined in the previous slides, outputs the optimal value for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smtClean="0"/>
                  <a:t>We used this </a:t>
                </a:r>
                <a:r>
                  <a:rPr lang="en-US" sz="2400" b="1" dirty="0" smtClean="0"/>
                  <a:t>Lagrangian </a:t>
                </a:r>
                <a:r>
                  <a:rPr lang="en-US" sz="2400" b="1" dirty="0"/>
                  <a:t>function</a:t>
                </a:r>
                <a:r>
                  <a:rPr lang="en-US" sz="2400" dirty="0"/>
                  <a:t>: </a:t>
                </a:r>
                <a:br>
                  <a:rPr lang="en-US" sz="2400" dirty="0"/>
                </a:br>
                <a:endParaRPr lang="en-US" sz="1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l-G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r>
                  <a:rPr lang="en-US" sz="2400" i="1" dirty="0" smtClean="0"/>
                  <a:t/>
                </a:r>
                <a:br>
                  <a:rPr lang="en-US" sz="2400" i="1" dirty="0" smtClean="0"/>
                </a:br>
                <a:endParaRPr lang="en-US" sz="700" i="1" dirty="0"/>
              </a:p>
              <a:p>
                <a:pPr marL="342900" lvl="6" indent="-342900"/>
                <a:r>
                  <a:rPr lang="en-US" sz="2400" dirty="0" smtClean="0"/>
                  <a:t>Remember, when 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400" dirty="0" smtClean="0"/>
                  <a:t> to minimize any Lagrangian</a:t>
                </a:r>
                <a:br>
                  <a:rPr lang="en-US" sz="2400" dirty="0" smtClean="0"/>
                </a:br>
                <a:r>
                  <a:rPr lang="en-US" sz="800" i="1" dirty="0" smtClean="0">
                    <a:latin typeface="Cambria Math"/>
                  </a:rPr>
                  <a:t/>
                </a:r>
                <a:br>
                  <a:rPr lang="en-US" sz="80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:r>
                  <a:rPr lang="en-US" sz="2400" dirty="0" smtClean="0"/>
                  <a:t>one of the constraints we enforce is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   </m:t>
                    </m:r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342900" lvl="6" indent="-342900"/>
                <a:r>
                  <a:rPr lang="en-US" sz="2400" dirty="0" smtClean="0"/>
                  <a:t>In the SVM case, this means: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   </m:t>
                        </m:r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sz="2400" b="1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447800"/>
                <a:ext cx="8440815" cy="4876800"/>
              </a:xfrm>
              <a:blipFill rotWithShape="1">
                <a:blip r:embed="rId2"/>
                <a:stretch>
                  <a:fillRect l="-939" t="-1000" b="-7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60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the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364920" cy="4876800"/>
              </a:xfrm>
            </p:spPr>
            <p:txBody>
              <a:bodyPr/>
              <a:lstStyle/>
              <a:p>
                <a:pPr marL="342900" lvl="6" indent="-342900"/>
                <a:r>
                  <a:rPr lang="en-US" sz="2400" dirty="0" smtClean="0"/>
                  <a:t>In the SVM case, it holds that:</a:t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pPr marL="0" lvl="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  <a:p>
                <a:pPr marL="0" lvl="6" indent="0">
                  <a:buNone/>
                </a:pPr>
                <a:endParaRPr lang="en-US" sz="800" dirty="0"/>
              </a:p>
              <a:p>
                <a:pPr marL="342900" lvl="6" indent="-342900"/>
                <a:r>
                  <a:rPr lang="en-US" sz="2400" dirty="0" smtClean="0"/>
                  <a:t>What does this mean?</a:t>
                </a:r>
              </a:p>
              <a:p>
                <a:pPr marL="342900" lvl="6" indent="-342900"/>
                <a:r>
                  <a:rPr lang="en-US" sz="2400" dirty="0" smtClean="0"/>
                  <a:t>Mathematically,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endParaRPr lang="en-US" sz="2400" b="0" dirty="0" smtClean="0">
                  <a:ea typeface="Cambria Math"/>
                </a:endParaRPr>
              </a:p>
              <a:p>
                <a:pPr marL="800100" lvl="7" indent="-342900"/>
                <a:r>
                  <a:rPr lang="en-US" sz="2400" dirty="0" smtClean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 marL="800100" lvl="7" indent="-342900"/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pPr marL="342900" lvl="6" indent="-342900"/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, what does that imply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364920" cy="4876800"/>
              </a:xfrm>
              <a:blipFill rotWithShape="1">
                <a:blip r:embed="rId2"/>
                <a:stretch>
                  <a:fillRect l="-948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38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the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364920" cy="4876800"/>
              </a:xfrm>
            </p:spPr>
            <p:txBody>
              <a:bodyPr/>
              <a:lstStyle/>
              <a:p>
                <a:pPr marL="342900" lvl="6" indent="-342900"/>
                <a:r>
                  <a:rPr lang="en-US" sz="2400" dirty="0" smtClean="0"/>
                  <a:t>In the SVM case, it holds that:</a:t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pPr marL="0" lvl="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  <a:p>
                <a:pPr marL="0" lvl="6" indent="0">
                  <a:buNone/>
                </a:pPr>
                <a:endParaRPr lang="en-US" sz="800" dirty="0"/>
              </a:p>
              <a:p>
                <a:pPr marL="342900" lvl="6" indent="-342900"/>
                <a:r>
                  <a:rPr lang="en-US" sz="2400" dirty="0" smtClean="0"/>
                  <a:t>What does this mean?</a:t>
                </a:r>
              </a:p>
              <a:p>
                <a:pPr marL="342900" lvl="6" indent="-342900"/>
                <a:r>
                  <a:rPr lang="en-US" sz="2400" dirty="0" smtClean="0"/>
                  <a:t>Mathematically,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endParaRPr lang="en-US" sz="2400" b="0" dirty="0" smtClean="0">
                  <a:ea typeface="Cambria Math"/>
                </a:endParaRPr>
              </a:p>
              <a:p>
                <a:pPr marL="800100" lvl="7" indent="-342900"/>
                <a:r>
                  <a:rPr lang="en-US" sz="2400" dirty="0" smtClean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 marL="800100" lvl="7" indent="-342900"/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pPr marL="342900" lvl="6" indent="-342900"/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, what does that imply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?</a:t>
                </a:r>
              </a:p>
              <a:p>
                <a:pPr marL="342900" lvl="6" indent="-342900"/>
                <a:r>
                  <a:rPr lang="en-US" sz="2400" dirty="0" smtClean="0"/>
                  <a:t>Remember, many slides back, we imposed the constraint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lvl="6" indent="-342900"/>
                <a:r>
                  <a:rPr lang="en-US" sz="2400" dirty="0" smtClean="0"/>
                  <a:t>Equality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 holds only for the support vectors.</a:t>
                </a:r>
              </a:p>
              <a:p>
                <a:pPr marL="342900" lvl="6" indent="-342900"/>
                <a:r>
                  <a:rPr lang="en-US" sz="2400" dirty="0" smtClean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smtClean="0"/>
                  <a:t>only for the support vectors</a:t>
                </a:r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364920" cy="4876800"/>
              </a:xfrm>
              <a:blipFill rotWithShape="1">
                <a:blip r:embed="rId2"/>
                <a:stretch>
                  <a:fillRect l="-948" t="-1000" b="-7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31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29068"/>
                <a:ext cx="8610600" cy="2514600"/>
              </a:xfrm>
            </p:spPr>
            <p:txBody>
              <a:bodyPr/>
              <a:lstStyle/>
              <a:p>
                <a:r>
                  <a:rPr lang="en-US" sz="2400" dirty="0" smtClean="0"/>
                  <a:t>This is an example we have seen before.</a:t>
                </a:r>
              </a:p>
              <a:p>
                <a:r>
                  <a:rPr lang="en-US" sz="2400" dirty="0" smtClean="0"/>
                  <a:t>The three support vectors have a black circle around them.</a:t>
                </a:r>
              </a:p>
              <a:p>
                <a:r>
                  <a:rPr lang="en-US" sz="2400" dirty="0" smtClean="0"/>
                  <a:t>When we find the optimal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 smtClean="0"/>
                  <a:t> for this problem, only three of those values will be non-zero.</a:t>
                </a:r>
              </a:p>
              <a:p>
                <a:pPr lvl="1"/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is not a support vector,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29068"/>
                <a:ext cx="8610600" cy="2514600"/>
              </a:xfrm>
              <a:blipFill rotWithShape="1">
                <a:blip r:embed="rId2"/>
                <a:stretch>
                  <a:fillRect l="-99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76400" y="4343400"/>
            <a:ext cx="5181600" cy="2365738"/>
            <a:chOff x="1676400" y="4343400"/>
            <a:chExt cx="5181600" cy="2365738"/>
          </a:xfrm>
        </p:grpSpPr>
        <p:grpSp>
          <p:nvGrpSpPr>
            <p:cNvPr id="26" name="Group 25"/>
            <p:cNvGrpSpPr/>
            <p:nvPr/>
          </p:nvGrpSpPr>
          <p:grpSpPr>
            <a:xfrm>
              <a:off x="1676400" y="4343400"/>
              <a:ext cx="5181600" cy="2362200"/>
              <a:chOff x="1447800" y="4114800"/>
              <a:chExt cx="5181600" cy="23622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01956" y="506287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10200" y="5334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787656" y="57912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600700" y="4572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354033" y="5715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914900" y="59817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029200" y="48006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300171" y="57912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2600" y="51054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28900" y="4649086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28900" y="53340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462668" y="4402765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447800" y="4114800"/>
                <a:ext cx="5181600" cy="2362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 flipH="1">
              <a:off x="3287233" y="4343400"/>
              <a:ext cx="1752600" cy="2362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0" idx="1"/>
            </p:cNvCxnSpPr>
            <p:nvPr/>
          </p:nvCxnSpPr>
          <p:spPr>
            <a:xfrm flipH="1" flipV="1">
              <a:off x="4800600" y="4703039"/>
              <a:ext cx="490678" cy="3596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784785" y="4407242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2514600" y="4343400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049290" y="4346938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886390" y="4826487"/>
              <a:ext cx="526122" cy="43131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884518" y="4591541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02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2514600"/>
          </a:xfrm>
        </p:spPr>
        <p:txBody>
          <a:bodyPr/>
          <a:lstStyle/>
          <a:p>
            <a:r>
              <a:rPr lang="en-US" dirty="0"/>
              <a:t>One way to visualize the margin is this:</a:t>
            </a:r>
          </a:p>
          <a:p>
            <a:pPr lvl="1"/>
            <a:r>
              <a:rPr lang="en-US" dirty="0"/>
              <a:t>For each class, draw a line that:</a:t>
            </a:r>
          </a:p>
          <a:p>
            <a:pPr lvl="2"/>
            <a:r>
              <a:rPr lang="en-US" dirty="0"/>
              <a:t>is parallel to the decision boundary.</a:t>
            </a:r>
          </a:p>
          <a:p>
            <a:pPr lvl="2"/>
            <a:r>
              <a:rPr lang="en-US" dirty="0"/>
              <a:t>touches the class point that is the closest to the decision boundary.</a:t>
            </a:r>
          </a:p>
          <a:p>
            <a:pPr lvl="1"/>
            <a:r>
              <a:rPr lang="en-US" dirty="0"/>
              <a:t>The margin is the smallest distance between the decision boundary and one of those two parallel lines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19868" y="4667202"/>
            <a:ext cx="153275" cy="3583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29613" y="3875624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038600" y="4343400"/>
            <a:ext cx="3810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82643" y="4343400"/>
            <a:ext cx="381000" cy="2362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0868" y="4343400"/>
            <a:ext cx="381000" cy="2362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31" name="Oval 30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>
            <a:stCxn id="36" idx="2"/>
          </p:cNvCxnSpPr>
          <p:nvPr/>
        </p:nvCxnSpPr>
        <p:spPr>
          <a:xfrm>
            <a:off x="3949792" y="4244956"/>
            <a:ext cx="46713" cy="3864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513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the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before that: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This means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 is a linear combination of the training data.</a:t>
                </a:r>
              </a:p>
              <a:p>
                <a:r>
                  <a:rPr lang="en-US" dirty="0" smtClean="0"/>
                  <a:t>However,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 smtClean="0"/>
                  <a:t> only for the support vectors, obviously only the support vector influence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76400" y="4343400"/>
            <a:ext cx="5181600" cy="2365738"/>
            <a:chOff x="1676400" y="4343400"/>
            <a:chExt cx="5181600" cy="2365738"/>
          </a:xfrm>
        </p:grpSpPr>
        <p:grpSp>
          <p:nvGrpSpPr>
            <p:cNvPr id="20" name="Group 19"/>
            <p:cNvGrpSpPr/>
            <p:nvPr/>
          </p:nvGrpSpPr>
          <p:grpSpPr>
            <a:xfrm>
              <a:off x="1676400" y="4343400"/>
              <a:ext cx="5181600" cy="2362200"/>
              <a:chOff x="1447800" y="4114800"/>
              <a:chExt cx="5181600" cy="23622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01956" y="506287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10200" y="5334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787656" y="57912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600700" y="4572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354033" y="57150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914900" y="59817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029200" y="4800600"/>
                <a:ext cx="228600" cy="228600"/>
              </a:xfrm>
              <a:prstGeom prst="ellipse">
                <a:avLst/>
              </a:prstGeom>
              <a:solidFill>
                <a:srgbClr val="39A9A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00171" y="57912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752600" y="51054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628900" y="4649086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628900" y="5334000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462668" y="4402765"/>
                <a:ext cx="228600" cy="228600"/>
              </a:xfrm>
              <a:prstGeom prst="ellipse">
                <a:avLst/>
              </a:prstGeom>
              <a:solidFill>
                <a:srgbClr val="E2AC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47800" y="4114800"/>
                <a:ext cx="5181600" cy="2362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 flipH="1">
              <a:off x="3287233" y="4343400"/>
              <a:ext cx="1752600" cy="2362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4" idx="1"/>
            </p:cNvCxnSpPr>
            <p:nvPr/>
          </p:nvCxnSpPr>
          <p:spPr>
            <a:xfrm flipH="1" flipV="1">
              <a:off x="4800600" y="4703039"/>
              <a:ext cx="490678" cy="3596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84785" y="4407242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2514600" y="4343400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49290" y="4346938"/>
              <a:ext cx="1752600" cy="23622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886390" y="4826487"/>
              <a:ext cx="526122" cy="43131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84518" y="4591541"/>
              <a:ext cx="8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margin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3586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Define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𝑆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𝑛</m:t>
                        </m:r>
                        <m:r>
                          <a:rPr lang="en-US" sz="2400" i="1" dirty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/>
                  <a:t> only for the support vectors, we get:</a:t>
                </a:r>
                <a:br>
                  <a:rPr lang="en-US" sz="2400" dirty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800" dirty="0" smtClean="0"/>
              </a:p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a support vector,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0" i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Substituting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 smtClean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</a:t>
                </a:r>
                <a:r>
                  <a:rPr lang="en-US" sz="2400" dirty="0" smtClean="0"/>
                  <a:t>vector:</a:t>
                </a:r>
                <a:br>
                  <a:rPr lang="en-US" sz="2400" dirty="0" smtClean="0"/>
                </a:b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400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60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1303940"/>
                <a:ext cx="8803820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=1</m:t>
                      </m:r>
                    </m:oMath>
                  </m:oMathPara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1400" dirty="0" smtClean="0"/>
              </a:p>
              <a:p>
                <a:r>
                  <a:rPr lang="en-US" sz="2400" dirty="0" smtClean="0"/>
                  <a:t>Remember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can only take values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r>
                      <a:rPr lang="en-US" sz="240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Multiplying both sides of the equation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we get:</a:t>
                </a:r>
              </a:p>
              <a:p>
                <a:pPr marL="0" indent="0">
                  <a:buNone/>
                </a:pPr>
                <a:r>
                  <a:rPr lang="en-US" sz="1400" dirty="0" smtClean="0"/>
                  <a:t/>
                </a:r>
                <a:br>
                  <a:rPr lang="en-US" sz="140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/>
                            </a:rPr>
                            <m:t>𝑚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>
                          <a:latin typeface="Cambria Math"/>
                        </a:rPr>
                        <m:t>+</m:t>
                      </m:r>
                      <m:r>
                        <a:rPr lang="en-US" sz="2400" i="1" smtClean="0">
                          <a:latin typeface="Cambria Math"/>
                        </a:rPr>
                        <m:t>𝑏</m:t>
                      </m:r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r>
                        <a:rPr lang="en-US" sz="24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/>
                            </a:rPr>
                            <m:t>𝑚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1303940"/>
                <a:ext cx="8803820" cy="4876800"/>
              </a:xfrm>
              <a:blipFill rotWithShape="1">
                <a:blip r:embed="rId3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92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1303939"/>
                <a:ext cx="8803820" cy="5236755"/>
              </a:xfrm>
            </p:spPr>
            <p:txBody>
              <a:bodyPr/>
              <a:lstStyle/>
              <a:p>
                <a:r>
                  <a:rPr lang="en-US" sz="2400" dirty="0" smtClean="0"/>
                  <a:t>Thus,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a support vector, we can compute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 with formula: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To avoid numerical problems, instead of using a single support vector to calculate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we can use all support vectors (and take the average of the computed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).</a:t>
                </a:r>
              </a:p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 smtClean="0"/>
                  <a:t> is the number of support vectors, then: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1303939"/>
                <a:ext cx="8803820" cy="5236755"/>
              </a:xfrm>
              <a:blipFill rotWithShape="1">
                <a:blip r:embed="rId3"/>
                <a:stretch>
                  <a:fillRect l="-970" t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99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Classification Using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classify a test object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, we can use the original formula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/>
                      </a:rPr>
                      <m:t>𝒙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However, since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 we can substitute that formula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, and classify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using:</a:t>
                </a:r>
                <a:endParaRPr lang="en-US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 smtClean="0"/>
                  <a:t>This formula will be our only choice when we use SVMs that produce nonlinear boundaries.</a:t>
                </a:r>
              </a:p>
              <a:p>
                <a:pPr lvl="1"/>
                <a:r>
                  <a:rPr lang="en-US" dirty="0" smtClean="0"/>
                  <a:t>Details on that will be coming later in this presentation.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125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05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75" y="165515"/>
            <a:ext cx="8424346" cy="990600"/>
          </a:xfrm>
        </p:spPr>
        <p:txBody>
          <a:bodyPr/>
          <a:lstStyle/>
          <a:p>
            <a:r>
              <a:rPr lang="en-US" dirty="0" smtClean="0"/>
              <a:t>Recap of </a:t>
            </a:r>
            <a:r>
              <a:rPr lang="en-US" dirty="0" err="1" smtClean="0"/>
              <a:t>Lagrangian</a:t>
            </a:r>
            <a:r>
              <a:rPr lang="en-US" dirty="0" smtClean="0"/>
              <a:t>-Based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447800"/>
                <a:ext cx="8652030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defined </a:t>
                </a:r>
                <a:r>
                  <a:rPr lang="en-US" sz="2400" dirty="0"/>
                  <a:t>the </a:t>
                </a:r>
                <a:r>
                  <a:rPr lang="en-US" sz="2400" b="1" dirty="0"/>
                  <a:t>Lagrangian </a:t>
                </a:r>
                <a:r>
                  <a:rPr lang="en-US" sz="2400" b="1" dirty="0" smtClean="0"/>
                  <a:t>function</a:t>
                </a:r>
                <a:r>
                  <a:rPr lang="en-US" sz="2400" dirty="0" smtClean="0"/>
                  <a:t>, which became (after simplifications):</a:t>
                </a:r>
                <a:br>
                  <a:rPr lang="en-US" sz="2400" dirty="0" smtClean="0"/>
                </a:br>
                <a:r>
                  <a:rPr lang="en-US" sz="1100" dirty="0" smtClean="0"/>
                  <a:t/>
                </a:r>
                <a:br>
                  <a:rPr lang="en-US" sz="11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r>
                  <a:rPr lang="en-US" sz="2400" dirty="0">
                    <a:ea typeface="Cambria Math"/>
                  </a:rPr>
                  <a:t/>
                </a:r>
                <a:br>
                  <a:rPr lang="en-US" sz="2400" dirty="0">
                    <a:ea typeface="Cambria Math"/>
                  </a:rPr>
                </a:br>
                <a:endParaRPr lang="en-US" sz="1100" dirty="0" smtClean="0">
                  <a:ea typeface="Cambria Math"/>
                </a:endParaRPr>
              </a:p>
              <a:p>
                <a:r>
                  <a:rPr lang="en-US" sz="2400" dirty="0" smtClean="0">
                    <a:ea typeface="Cambria Math"/>
                  </a:rPr>
                  <a:t>Using quadratic programming, we find the value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>
                    <a:ea typeface="Cambria Math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 smtClean="0">
                    <a:ea typeface="Cambria Math"/>
                  </a:rPr>
                  <a:t>, subject to 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r>
                  <a:rPr lang="en-US" sz="2400" dirty="0" smtClean="0"/>
                  <a:t>Then: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447800"/>
                <a:ext cx="8652030" cy="4876800"/>
              </a:xfrm>
              <a:blipFill rotWithShape="1">
                <a:blip r:embed="rId2"/>
                <a:stretch>
                  <a:fillRect l="-915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1355" y="5172295"/>
                <a:ext cx="2522485" cy="988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5" y="5172295"/>
                <a:ext cx="2522485" cy="9889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33575" y="5086567"/>
                <a:ext cx="5336461" cy="1074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𝑏</m:t>
                      </m:r>
                      <m:r>
                        <a:rPr lang="en-US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75" y="5086567"/>
                <a:ext cx="5336461" cy="107465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826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We Do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Lagrangian</a:t>
            </a:r>
            <a:r>
              <a:rPr lang="en-US" dirty="0" smtClean="0"/>
              <a:t>-based solution solves a problem that we had already solved, in a more complicated way.</a:t>
            </a:r>
          </a:p>
          <a:p>
            <a:r>
              <a:rPr lang="en-US" dirty="0" smtClean="0"/>
              <a:t>Typically, we prefer simpler solutions.</a:t>
            </a:r>
          </a:p>
          <a:p>
            <a:r>
              <a:rPr lang="en-US" dirty="0" smtClean="0"/>
              <a:t>However, this more complicated solution can be tweaked relatively easily, to produce more powerful SVMs that:</a:t>
            </a:r>
          </a:p>
          <a:p>
            <a:pPr lvl="1"/>
            <a:r>
              <a:rPr lang="en-US" dirty="0" smtClean="0"/>
              <a:t>Can be trained even if the training data is not linearly separable.</a:t>
            </a:r>
          </a:p>
          <a:p>
            <a:pPr lvl="1"/>
            <a:r>
              <a:rPr lang="en-US" dirty="0" smtClean="0"/>
              <a:t>Can produce nonlinear decision boundaries.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38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Not Linearly Separable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6031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Our previous formulation required that the training examples are linearly separable.</a:t>
                </a:r>
              </a:p>
              <a:p>
                <a:r>
                  <a:rPr lang="en-US" sz="2400" dirty="0" smtClean="0"/>
                  <a:t>This requirement was encoded in the constraint:</a:t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endParaRPr lang="en-US" sz="2400" dirty="0"/>
              </a:p>
              <a:p>
                <a:endParaRPr lang="en-US" sz="800" dirty="0" smtClean="0"/>
              </a:p>
              <a:p>
                <a:r>
                  <a:rPr lang="en-US" sz="2400" dirty="0" smtClean="0"/>
                  <a:t>According to that constraint,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has to be on the correct side of the boundary.</a:t>
                </a:r>
              </a:p>
              <a:p>
                <a:r>
                  <a:rPr lang="en-US" sz="2400" dirty="0" smtClean="0"/>
                  <a:t>To handle data that is not linearly separable, we introduce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>, to define a modified constraint: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800" dirty="0"/>
                  <a:t/>
                </a:r>
                <a:br>
                  <a:rPr lang="en-US" sz="8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800" dirty="0"/>
              </a:p>
              <a:p>
                <a:r>
                  <a:rPr lang="en-US" sz="2400" dirty="0" smtClean="0"/>
                  <a:t>These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are called </a:t>
                </a:r>
                <a:r>
                  <a:rPr lang="en-US" sz="2400" b="1" dirty="0" smtClean="0"/>
                  <a:t>slack variables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The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will be computed during optimization.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60315"/>
                <a:ext cx="8229600" cy="4876800"/>
              </a:xfrm>
              <a:blipFill rotWithShape="1">
                <a:blip r:embed="rId2"/>
                <a:stretch>
                  <a:fillRect l="-963" t="-1000" r="-1704" b="-5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78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itsos\Dropbox\courses\cse6363\slides\00_prml\prmlfigs-png\Figure7.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95" y="2594155"/>
            <a:ext cx="4401910" cy="3689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Meaning of Slack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1228045"/>
                <a:ext cx="85167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To handle data that is not linearly separable, we introduce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 smtClean="0"/>
                  <a:t>slack variables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/>
                  <a:t>, to define a modified constraint:</a:t>
                </a:r>
                <a:br>
                  <a:rPr lang="en-US" sz="2400" dirty="0"/>
                </a:br>
                <a:r>
                  <a:rPr lang="en-US" sz="800" dirty="0"/>
                  <a:t/>
                </a:r>
                <a:br>
                  <a:rPr lang="en-US" sz="8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400" dirty="0"/>
              </a:p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where it</a:t>
                </a:r>
                <a:br>
                  <a:rPr lang="en-US" sz="2400" dirty="0" smtClean="0"/>
                </a:br>
                <a:r>
                  <a:rPr lang="en-US" sz="2400" dirty="0" smtClean="0"/>
                  <a:t>should be:</a:t>
                </a:r>
              </a:p>
              <a:p>
                <a:pPr lvl="1"/>
                <a:r>
                  <a:rPr lang="en-US" sz="2000" dirty="0" smtClean="0"/>
                  <a:t>either on the blue line for </a:t>
                </a:r>
                <a:br>
                  <a:rPr lang="en-US" sz="2000" dirty="0" smtClean="0"/>
                </a:br>
                <a:r>
                  <a:rPr lang="en-US" sz="2000" dirty="0" smtClean="0"/>
                  <a:t>objects of its class, or on the </a:t>
                </a:r>
                <a:br>
                  <a:rPr lang="en-US" sz="2000" dirty="0" smtClean="0"/>
                </a:br>
                <a:r>
                  <a:rPr lang="en-US" sz="2000" dirty="0" smtClean="0"/>
                  <a:t>correct side of that blue line.</a:t>
                </a:r>
                <a:endParaRPr lang="en-US" sz="2400" dirty="0" smtClean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too </a:t>
                </a:r>
                <a:br>
                  <a:rPr lang="en-US" sz="2400" dirty="0" smtClean="0"/>
                </a:br>
                <a:r>
                  <a:rPr lang="en-US" sz="2400" dirty="0" smtClean="0"/>
                  <a:t>close to the decision boundary.</a:t>
                </a:r>
                <a:endParaRPr lang="en-US" sz="2400" dirty="0"/>
              </a:p>
              <a:p>
                <a:pPr lvl="1"/>
                <a:r>
                  <a:rPr lang="en-US" sz="2000" dirty="0" smtClean="0"/>
                  <a:t>Between the red line and the </a:t>
                </a:r>
                <a:br>
                  <a:rPr lang="en-US" sz="2000" dirty="0" smtClean="0"/>
                </a:br>
                <a:r>
                  <a:rPr lang="en-US" sz="2000" dirty="0" smtClean="0"/>
                  <a:t>blue </a:t>
                </a:r>
                <a:r>
                  <a:rPr lang="en-US" sz="2000" dirty="0"/>
                  <a:t>line for </a:t>
                </a:r>
                <a:r>
                  <a:rPr lang="en-US" sz="2000" dirty="0" smtClean="0"/>
                  <a:t>objects </a:t>
                </a:r>
                <a:r>
                  <a:rPr lang="en-US" sz="2000" dirty="0"/>
                  <a:t>of its </a:t>
                </a:r>
                <a:r>
                  <a:rPr lang="en-US" sz="2000" dirty="0" smtClean="0"/>
                  <a:t>class.</a:t>
                </a:r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on the red line.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misclassified (on the wrong side of the red line).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1228045"/>
                <a:ext cx="8516710" cy="4876800"/>
              </a:xfrm>
              <a:blipFill rotWithShape="1">
                <a:blip r:embed="rId3"/>
                <a:stretch>
                  <a:fillRect l="-1002" t="-1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081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itsos\Dropbox\courses\cse6363\slides\00_prml\prmlfigs-png\Figure7.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" t="6572" b="3225"/>
          <a:stretch/>
        </p:blipFill>
        <p:spPr bwMode="auto">
          <a:xfrm>
            <a:off x="4774019" y="89620"/>
            <a:ext cx="4275786" cy="33279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340"/>
            <a:ext cx="3811220" cy="990600"/>
          </a:xfrm>
        </p:spPr>
        <p:txBody>
          <a:bodyPr/>
          <a:lstStyle/>
          <a:p>
            <a:r>
              <a:rPr lang="en-US" dirty="0" smtClean="0"/>
              <a:t>The Meaning of</a:t>
            </a:r>
            <a:br>
              <a:rPr lang="en-US" dirty="0" smtClean="0"/>
            </a:br>
            <a:r>
              <a:rPr lang="en-US" dirty="0" smtClean="0"/>
              <a:t> Slack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090" y="1739790"/>
                <a:ext cx="8516710" cy="4876800"/>
              </a:xfrm>
            </p:spPr>
            <p:txBody>
              <a:bodyPr/>
              <a:lstStyle/>
              <a:p>
                <a:r>
                  <a:rPr lang="en-US" sz="2400" dirty="0" smtClean="0"/>
                  <a:t>If training data is not linearly </a:t>
                </a:r>
                <a:br>
                  <a:rPr lang="en-US" sz="2400" dirty="0" smtClean="0"/>
                </a:br>
                <a:r>
                  <a:rPr lang="en-US" sz="2400" dirty="0" smtClean="0"/>
                  <a:t>separable, we introduce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slack variables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/>
                  <a:t>, to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 smtClean="0"/>
                  <a:t>define </a:t>
                </a:r>
                <a:r>
                  <a:rPr lang="en-US" sz="2400" dirty="0"/>
                  <a:t>a modified </a:t>
                </a:r>
                <a:r>
                  <a:rPr lang="en-US" sz="2400" dirty="0" smtClean="0"/>
                  <a:t>constraint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1400" dirty="0"/>
                  <a:t/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400" dirty="0"/>
              </a:p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where it should be:</a:t>
                </a:r>
              </a:p>
              <a:p>
                <a:pPr lvl="1"/>
                <a:r>
                  <a:rPr lang="en-US" sz="2000" dirty="0" smtClean="0"/>
                  <a:t>either on the blue line for objects of its class, or on the correct side of that blue line.</a:t>
                </a:r>
                <a:endParaRPr lang="en-US" sz="2400" dirty="0" smtClean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too close to the decision boundary.</a:t>
                </a:r>
                <a:endParaRPr lang="en-US" sz="2400" dirty="0"/>
              </a:p>
              <a:p>
                <a:pPr lvl="1"/>
                <a:r>
                  <a:rPr lang="en-US" sz="2000" dirty="0" smtClean="0"/>
                  <a:t>Between the red line and the blue </a:t>
                </a:r>
                <a:r>
                  <a:rPr lang="en-US" sz="2000" dirty="0"/>
                  <a:t>line for </a:t>
                </a:r>
                <a:r>
                  <a:rPr lang="en-US" sz="2000" dirty="0" smtClean="0"/>
                  <a:t>objects </a:t>
                </a:r>
                <a:r>
                  <a:rPr lang="en-US" sz="2000" dirty="0"/>
                  <a:t>of its </a:t>
                </a:r>
                <a:r>
                  <a:rPr lang="en-US" sz="2000" dirty="0" smtClean="0"/>
                  <a:t>class.</a:t>
                </a:r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on the decision boundary (the red line).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misclassified (on the wrong side of the red line).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90" y="1739790"/>
                <a:ext cx="8516710" cy="4876800"/>
              </a:xfrm>
              <a:blipFill rotWithShape="1">
                <a:blip r:embed="rId3"/>
                <a:stretch>
                  <a:fillRect l="-1002" t="-1000" b="-5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99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9068"/>
            <a:ext cx="8610600" cy="2514600"/>
          </a:xfrm>
        </p:spPr>
        <p:txBody>
          <a:bodyPr/>
          <a:lstStyle/>
          <a:p>
            <a:r>
              <a:rPr lang="en-US" b="1" dirty="0" smtClean="0"/>
              <a:t>Support Vector Machines</a:t>
            </a:r>
            <a:r>
              <a:rPr lang="en-US" dirty="0" smtClean="0"/>
              <a:t> (SVMs) are a classification method, whose goal is to find the decision boundary with the </a:t>
            </a:r>
            <a:r>
              <a:rPr lang="en-US" b="1" dirty="0" smtClean="0"/>
              <a:t>maximum margin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idea is that, even if multiple decision boundaries give 100% accuracy on the training data, larger margins lead to less overfitting.</a:t>
            </a:r>
            <a:endParaRPr lang="en-US" dirty="0"/>
          </a:p>
          <a:p>
            <a:pPr lvl="1"/>
            <a:r>
              <a:rPr lang="en-US" dirty="0" smtClean="0"/>
              <a:t>Larger margins can tolerate more perturbations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28" name="Oval 27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87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Criterion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379835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Before, we minimized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 smtClean="0"/>
                  <a:t> subject to constraints: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300" dirty="0" smtClean="0"/>
              </a:p>
              <a:p>
                <a:r>
                  <a:rPr lang="en-US" sz="2400" dirty="0" smtClean="0"/>
                  <a:t>Now, we want to minimize error function: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 smtClean="0"/>
                  <a:t>subject to constraints: 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1, …, 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400" b="1" i="1">
                        <a:latin typeface="Cambria Math"/>
                      </a:rPr>
                      <m:t>≥</m:t>
                    </m:r>
                    <m:r>
                      <a:rPr lang="en-US" sz="2400" i="1">
                        <a:latin typeface="Cambria Math"/>
                      </a:rPr>
                      <m:t>1−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4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 smtClean="0"/>
                  <a:t> is a parameter that we pick manually,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 smtClean="0"/>
                  <a:t> controls the trade-off between maximizing the margin, and penalizing training examples that violate the margin.</a:t>
                </a:r>
              </a:p>
              <a:p>
                <a:pPr lvl="1"/>
                <a:r>
                  <a:rPr lang="en-US" sz="2000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is, the farther away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is from where it should be.</a:t>
                </a:r>
              </a:p>
              <a:p>
                <a:pPr lvl="1"/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is on the correct side of the decision boundary, and the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to the boundary is greater than or equal to the margin,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does not contribute to the error function.</a:t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379835"/>
                <a:ext cx="8727925" cy="4876800"/>
              </a:xfrm>
              <a:blipFill rotWithShape="1">
                <a:blip r:embed="rId2"/>
                <a:stretch>
                  <a:fillRect l="-908" b="-1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49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</p:spPr>
            <p:txBody>
              <a:bodyPr/>
              <a:lstStyle/>
              <a:p>
                <a:r>
                  <a:rPr lang="en-US" sz="2400" dirty="0" smtClean="0"/>
                  <a:t>To do our constrained optimization, we define the Lagrangian:</a:t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l-GR" sz="2400" b="1" i="1">
                              <a:latin typeface="Cambria Math"/>
                            </a:rPr>
                            <m:t>𝝃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 </m:t>
                          </m:r>
                          <m:r>
                            <a:rPr lang="el-GR" sz="2400" b="1" i="1" smtClean="0">
                              <a:latin typeface="Cambria Math"/>
                            </a:rPr>
                            <m:t>𝝁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𝒚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b="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n-US" sz="2400" dirty="0" smtClean="0"/>
                  <a:t>The Lagrange multipliers are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1" i="1">
                            <a:latin typeface="Cambria Math"/>
                          </a:rPr>
                          <m:t>𝒚</m:t>
                        </m:r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in the Lagrangian corresponds to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1+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in the Lagrangian corresponds to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  <a:blipFill rotWithShape="1">
                <a:blip r:embed="rId2"/>
                <a:stretch>
                  <a:fillRect l="-892" t="-1000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03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379835"/>
                <a:ext cx="8727925" cy="4876800"/>
              </a:xfrm>
            </p:spPr>
            <p:txBody>
              <a:bodyPr/>
              <a:lstStyle/>
              <a:p>
                <a:r>
                  <a:rPr lang="en-US" sz="2400" dirty="0" smtClean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𝒚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b="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n-US" sz="2400" dirty="0" smtClean="0"/>
                  <a:t>Constraints: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1+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1" i="1">
                            <a:latin typeface="Cambria Math"/>
                          </a:rPr>
                          <m:t>𝒚</m:t>
                        </m:r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379835"/>
                <a:ext cx="8727925" cy="4876800"/>
              </a:xfrm>
              <a:blipFill rotWithShape="1">
                <a:blip r:embed="rId2"/>
                <a:stretch>
                  <a:fillRect l="-908" t="-1000" b="-5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19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</p:spPr>
            <p:txBody>
              <a:bodyPr/>
              <a:lstStyle/>
              <a:p>
                <a:r>
                  <a:rPr lang="en-US" sz="2400" dirty="0" smtClean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𝒚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n-US" sz="2400" dirty="0" smtClean="0"/>
                  <a:t>As before, we can simplify the Lagrangian significantly: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𝒘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=0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i="1">
                        <a:latin typeface="Cambria Math"/>
                      </a:rPr>
                      <m:t>𝐶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  <a:blipFill rotWithShape="1">
                <a:blip r:embed="rId2"/>
                <a:stretch>
                  <a:fillRect l="-892" t="-1000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23789" y="4187950"/>
                <a:ext cx="3471078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=0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89" y="4187950"/>
                <a:ext cx="3471078" cy="11308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716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</p:spPr>
            <p:txBody>
              <a:bodyPr/>
              <a:lstStyle/>
              <a:p>
                <a:r>
                  <a:rPr lang="en-US" sz="2400" dirty="0" smtClean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𝒚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n-US" sz="2400" dirty="0" smtClean="0"/>
                  <a:t>In computing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contributes the following value: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 smtClean="0"/>
                  <a:t>As we saw in the previous slide,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.</a:t>
                </a:r>
                <a:r>
                  <a:rPr lang="en-US" sz="2400" b="1" dirty="0" smtClean="0"/>
                  <a:t> </a:t>
                </a:r>
              </a:p>
              <a:p>
                <a:r>
                  <a:rPr lang="en-US" sz="2400" dirty="0" smtClean="0"/>
                  <a:t>Therefore, we can eliminate all those occurrences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  <a:blipFill rotWithShape="1">
                <a:blip r:embed="rId2"/>
                <a:stretch>
                  <a:fillRect l="-892" t="-1000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3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</p:spPr>
            <p:txBody>
              <a:bodyPr/>
              <a:lstStyle/>
              <a:p>
                <a:r>
                  <a:rPr lang="en-US" sz="2400" dirty="0" smtClean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𝒚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n-US" sz="2400" dirty="0" smtClean="0"/>
                  <a:t>In computing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l-GR" sz="2400" b="1" i="1">
                            <a:latin typeface="Cambria Math"/>
                          </a:rPr>
                          <m:t>𝝃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  <m:r>
                          <a:rPr lang="en-US" sz="2400" b="1" i="1">
                            <a:latin typeface="Cambria Math"/>
                          </a:rPr>
                          <m:t>, </m:t>
                        </m:r>
                        <m:r>
                          <a:rPr lang="el-GR" sz="2400" b="1" i="1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contributes the following value: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 smtClean="0"/>
                  <a:t>As we saw in the previous slide,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 smtClean="0"/>
                  <a:t>.</a:t>
                </a:r>
                <a:r>
                  <a:rPr lang="en-US" sz="2400" b="1" dirty="0" smtClean="0"/>
                  <a:t> </a:t>
                </a:r>
              </a:p>
              <a:p>
                <a:r>
                  <a:rPr lang="en-US" sz="2400" dirty="0" smtClean="0"/>
                  <a:t>Therefore, we can eliminate all those occurrences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By eliminating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b="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we also eliminate all appearances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b="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r>
                  <a:rPr lang="en-US" sz="2400" b="1" dirty="0" smtClean="0"/>
                  <a:t/>
                </a:r>
                <a:br>
                  <a:rPr lang="en-US" sz="2400" b="1" dirty="0" smtClean="0"/>
                </a:b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  <a:blipFill rotWithShape="1">
                <a:blip r:embed="rId2"/>
                <a:stretch>
                  <a:fillRect l="-892" t="-1000" b="-1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0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</p:spPr>
            <p:txBody>
              <a:bodyPr/>
              <a:lstStyle/>
              <a:p>
                <a:r>
                  <a:rPr lang="en-US" sz="2400" dirty="0" smtClean="0"/>
                  <a:t>By eliminating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we get:</a:t>
                </a:r>
                <a:br>
                  <a:rPr lang="en-US" sz="2400" dirty="0" smtClean="0"/>
                </a:br>
                <a:r>
                  <a:rPr lang="en-US" sz="2400" b="1" i="1" dirty="0" smtClean="0">
                    <a:latin typeface="Cambria Math"/>
                  </a:rPr>
                  <a:t/>
                </a:r>
                <a:br>
                  <a:rPr lang="en-US" sz="2400" b="1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l-GR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1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400" i="1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This is </a:t>
                </a:r>
                <a:r>
                  <a:rPr lang="en-US" sz="2400" b="1" dirty="0" smtClean="0"/>
                  <a:t>exactly</a:t>
                </a:r>
                <a:r>
                  <a:rPr lang="en-US" sz="2400" dirty="0" smtClean="0"/>
                  <a:t> the Lagrangian we had for the linearly separable case.</a:t>
                </a:r>
                <a:endParaRPr lang="en-US" sz="2400" dirty="0"/>
              </a:p>
              <a:p>
                <a:r>
                  <a:rPr lang="en-US" sz="2400" b="0" dirty="0" smtClean="0"/>
                  <a:t>Following the same steps as in the linearly separable case, we can simplify even more to:</a:t>
                </a:r>
                <a:br>
                  <a:rPr lang="en-US" sz="2400" b="0" dirty="0" smtClean="0"/>
                </a:br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4876800"/>
              </a:xfrm>
              <a:blipFill rotWithShape="1">
                <a:blip r:embed="rId2"/>
                <a:stretch>
                  <a:fillRect l="-892" t="-1000" b="-7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02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3263485"/>
              </a:xfrm>
            </p:spPr>
            <p:txBody>
              <a:bodyPr/>
              <a:lstStyle/>
              <a:p>
                <a:r>
                  <a:rPr lang="en-US" sz="2400" dirty="0" smtClean="0"/>
                  <a:t>So, we have ended up with the same Lagrangian as in the linearly separable case: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endParaRPr lang="en-US" sz="2400" b="0" dirty="0" smtClean="0"/>
              </a:p>
              <a:p>
                <a:endParaRPr lang="en-US" sz="1600" dirty="0"/>
              </a:p>
              <a:p>
                <a:r>
                  <a:rPr lang="en-US" sz="2400" b="0" dirty="0" smtClean="0"/>
                  <a:t>There is a small difference, however, in the constraints.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3263485"/>
              </a:xfrm>
              <a:blipFill rotWithShape="1">
                <a:blip r:embed="rId2"/>
                <a:stretch>
                  <a:fillRect l="-892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1880" y="4176668"/>
                <a:ext cx="3415276" cy="2515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Linearly separable case:</a:t>
                </a:r>
              </a:p>
              <a:p>
                <a:endParaRPr lang="en-US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/>
                        </a:rPr>
                        <m:t>0</m:t>
                      </m:r>
                      <m:r>
                        <a:rPr lang="en-US" sz="2400" b="0" i="0" smtClean="0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800" dirty="0"/>
                  <a:t> 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1000" dirty="0">
                    <a:ea typeface="Cambria Math"/>
                  </a:rPr>
                  <a:t/>
                </a:r>
                <a:br>
                  <a:rPr lang="en-US" sz="1000" dirty="0"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0" y="4176668"/>
                <a:ext cx="3415276" cy="2515817"/>
              </a:xfrm>
              <a:prstGeom prst="rect">
                <a:avLst/>
              </a:prstGeom>
              <a:blipFill rotWithShape="1"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7894" y="4187950"/>
                <a:ext cx="3415276" cy="2515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Linearly inseparable case:</a:t>
                </a:r>
              </a:p>
              <a:p>
                <a:endParaRPr lang="en-US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/>
                        </a:rPr>
                        <m:t>0≤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≤</m:t>
                      </m:r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800" dirty="0"/>
                  <a:t> 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1000" dirty="0">
                    <a:ea typeface="Cambria Math"/>
                  </a:rPr>
                  <a:t/>
                </a:r>
                <a:br>
                  <a:rPr lang="en-US" sz="1000" dirty="0"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894" y="4187950"/>
                <a:ext cx="3415276" cy="2515817"/>
              </a:xfrm>
              <a:prstGeom prst="rect">
                <a:avLst/>
              </a:prstGeom>
              <a:blipFill rotWithShape="1">
                <a:blip r:embed="rId4"/>
                <a:stretch>
                  <a:fillRect l="-2674" t="-1937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382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Lagrangian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379835"/>
                <a:ext cx="8879715" cy="3263485"/>
              </a:xfrm>
            </p:spPr>
            <p:txBody>
              <a:bodyPr/>
              <a:lstStyle/>
              <a:p>
                <a:r>
                  <a:rPr lang="en-US" sz="2400" dirty="0" smtClean="0"/>
                  <a:t>So, we have ended up with the same Lagrangian as in the linearly separable case: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</m:oMath>
                </a14:m>
                <a:endParaRPr lang="en-US" sz="2400" b="0" dirty="0" smtClean="0"/>
              </a:p>
              <a:p>
                <a:endParaRPr lang="en-US" sz="1600" dirty="0"/>
              </a:p>
              <a:p>
                <a:r>
                  <a:rPr lang="en-US" sz="2400" b="0" dirty="0" smtClean="0"/>
                  <a:t>Where does constraint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b="0" dirty="0" smtClean="0"/>
                  <a:t> come from?</a:t>
                </a:r>
              </a:p>
              <a:p>
                <a:endParaRPr lang="en-US" sz="240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 smtClean="0"/>
                  <a:t>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 smtClean="0"/>
                  <a:t> is a Lagrange multiplier.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comes from the fact that we showed earlier,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 smtClean="0"/>
                  <a:t>. </a:t>
                </a:r>
              </a:p>
              <a:p>
                <a:pPr lvl="1"/>
                <a:r>
                  <a:rPr lang="en-US" sz="2000" b="0" dirty="0" smtClean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dirty="0" smtClean="0"/>
                  <a:t> is also a Lagrange multiplier,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b="0" dirty="0" smtClean="0"/>
                  <a:t> and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</m:oMath>
                </a14:m>
                <a:r>
                  <a:rPr lang="en-US" sz="2000" dirty="0" smtClean="0"/>
                  <a:t>.</a:t>
                </a:r>
                <a:r>
                  <a:rPr lang="en-US" sz="2000" dirty="0"/>
                  <a:t> </a:t>
                </a:r>
                <a:endParaRPr lang="en-US" sz="2000" b="0" dirty="0" smtClean="0"/>
              </a:p>
              <a:p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379835"/>
                <a:ext cx="8879715" cy="3263485"/>
              </a:xfrm>
              <a:blipFill rotWithShape="1">
                <a:blip r:embed="rId2"/>
                <a:stretch>
                  <a:fillRect l="-892" t="-1493" b="-58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1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23855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 smtClean="0">
                    <a:ea typeface="Cambria Math"/>
                  </a:rPr>
                  <a:t>SVM problem: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1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/>
                              </a:rPr>
                              <m:t>𝑸𝒂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 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ea typeface="Cambria Math"/>
                  </a:rPr>
                  <a:t/>
                </a:r>
                <a:br>
                  <a:rPr lang="en-US" sz="2400" dirty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</a:t>
                </a:r>
                <a:r>
                  <a:rPr lang="en-US" sz="2400" dirty="0">
                    <a:ea typeface="Cambria Math"/>
                  </a:rPr>
                  <a:t>to </a:t>
                </a:r>
                <a:r>
                  <a:rPr lang="en-US" sz="2400" dirty="0" smtClean="0">
                    <a:ea typeface="Cambria Math"/>
                  </a:rPr>
                  <a:t>constraints:</a:t>
                </a:r>
                <a:r>
                  <a:rPr lang="en-US" sz="800" dirty="0">
                    <a:ea typeface="Cambria Math"/>
                  </a:rPr>
                  <a:t/>
                </a:r>
                <a:br>
                  <a:rPr lang="en-US" sz="800" dirty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800" dirty="0">
                  <a:ea typeface="Cambria Math"/>
                </a:endParaRPr>
              </a:p>
              <a:p>
                <a:r>
                  <a:rPr lang="en-US" sz="2400" dirty="0" smtClean="0"/>
                  <a:t>Again, we must find values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𝒔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𝑯</m:t>
                    </m:r>
                    <m:r>
                      <a:rPr lang="en-US" sz="2400" b="1" i="1" smtClean="0"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b="1" i="1" dirty="0" smtClean="0"/>
                  <a:t>  </a:t>
                </a:r>
                <a:r>
                  <a:rPr lang="en-US" sz="2400" dirty="0" smtClean="0"/>
                  <a:t>that convert the SVM problem into a quadratic programming problem.</a:t>
                </a:r>
              </a:p>
              <a:p>
                <a:r>
                  <a:rPr lang="en-US" sz="2400" dirty="0" smtClean="0"/>
                  <a:t>Values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𝒔</m:t>
                    </m:r>
                  </m:oMath>
                </a14:m>
                <a:r>
                  <a:rPr lang="en-US" sz="2400" dirty="0" smtClean="0"/>
                  <a:t> are the same as in the linearly separable case, since in both cases we minimize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𝑸𝒂</m:t>
                    </m:r>
                    <m:r>
                      <a:rPr lang="en-US" sz="2400" b="1" i="1">
                        <a:latin typeface="Cambria Math"/>
                      </a:rPr>
                      <m:t> 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  <a:blipFill rotWithShape="1">
                <a:blip r:embed="rId2"/>
                <a:stretch>
                  <a:fillRect l="-963" r="-1407" b="-5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2065"/>
          </a:xfrm>
        </p:spPr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52150"/>
            <a:ext cx="8610600" cy="2514600"/>
          </a:xfrm>
        </p:spPr>
        <p:txBody>
          <a:bodyPr/>
          <a:lstStyle/>
          <a:p>
            <a:r>
              <a:rPr lang="en-US" sz="2400" dirty="0" smtClean="0"/>
              <a:t>Note: so far, we are only discussing cases where the training data is linearly separable.</a:t>
            </a:r>
          </a:p>
          <a:p>
            <a:r>
              <a:rPr lang="en-US" sz="2400" dirty="0" smtClean="0"/>
              <a:t>First, we will see how to maximize the margin for such data.</a:t>
            </a:r>
          </a:p>
          <a:p>
            <a:r>
              <a:rPr lang="en-US" sz="2400" dirty="0" smtClean="0"/>
              <a:t>Second, we will deal with data that are not linearly separable.</a:t>
            </a:r>
          </a:p>
          <a:p>
            <a:pPr lvl="1"/>
            <a:r>
              <a:rPr lang="en-US" sz="2000" dirty="0" smtClean="0"/>
              <a:t>We will define SVMs that classify such training data imperfectly.</a:t>
            </a:r>
          </a:p>
          <a:p>
            <a:r>
              <a:rPr lang="en-US" sz="2400" dirty="0"/>
              <a:t>Third, we will see how to define nonlinear SVMs, which can define non-linear decision boundaries.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76400" y="4343400"/>
            <a:ext cx="5181600" cy="2362200"/>
            <a:chOff x="1447800" y="4114800"/>
            <a:chExt cx="5181600" cy="2362200"/>
          </a:xfrm>
        </p:grpSpPr>
        <p:sp>
          <p:nvSpPr>
            <p:cNvPr id="28" name="Oval 27"/>
            <p:cNvSpPr/>
            <p:nvPr/>
          </p:nvSpPr>
          <p:spPr>
            <a:xfrm>
              <a:off x="5901956" y="506287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10200" y="5334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787656" y="57912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600700" y="4572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54033" y="57150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914900" y="59817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29200" y="4800600"/>
              <a:ext cx="228600" cy="228600"/>
            </a:xfrm>
            <a:prstGeom prst="ellipse">
              <a:avLst/>
            </a:prstGeom>
            <a:solidFill>
              <a:srgbClr val="39A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00171" y="57912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752600" y="51054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28900" y="4649086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28900" y="5334000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462668" y="4402765"/>
              <a:ext cx="228600" cy="228600"/>
            </a:xfrm>
            <a:prstGeom prst="ellipse">
              <a:avLst/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114800"/>
              <a:ext cx="5181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287233" y="4343400"/>
            <a:ext cx="1752600" cy="2362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</p:cNvCxnSpPr>
          <p:nvPr/>
        </p:nvCxnSpPr>
        <p:spPr>
          <a:xfrm flipH="1" flipV="1">
            <a:off x="4800600" y="4703039"/>
            <a:ext cx="490678" cy="3596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84785" y="4407242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514600" y="4343400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049290" y="4346938"/>
            <a:ext cx="1752600" cy="2362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886390" y="4826487"/>
            <a:ext cx="526122" cy="4313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4518" y="4591541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5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23855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Quadratic programming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𝒖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𝑸𝒖</m:t>
                        </m:r>
                        <m:r>
                          <a:rPr lang="en-US" sz="24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400" dirty="0"/>
                  <a:t> subject to constraint: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𝑯𝒖</m:t>
                    </m:r>
                    <m:r>
                      <a:rPr lang="en-US" sz="2400" b="1" i="1">
                        <a:latin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endParaRPr lang="en-US" sz="1100" dirty="0"/>
              </a:p>
              <a:p>
                <a:r>
                  <a:rPr lang="en-US" sz="2400" dirty="0" smtClean="0">
                    <a:ea typeface="Cambria Math"/>
                  </a:rPr>
                  <a:t>SVM problem: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opt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1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/>
                              </a:rPr>
                              <m:t>𝑸𝒂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 −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ea typeface="Cambria Math"/>
                  </a:rPr>
                  <a:t/>
                </a:r>
                <a:br>
                  <a:rPr lang="en-US" sz="2400" dirty="0">
                    <a:ea typeface="Cambria Math"/>
                  </a:rPr>
                </a:br>
                <a:r>
                  <a:rPr lang="en-US" sz="2400" dirty="0" smtClean="0">
                    <a:ea typeface="Cambria Math"/>
                  </a:rPr>
                  <a:t>subject </a:t>
                </a:r>
                <a:r>
                  <a:rPr lang="en-US" sz="2400" dirty="0">
                    <a:ea typeface="Cambria Math"/>
                  </a:rPr>
                  <a:t>to </a:t>
                </a:r>
                <a:r>
                  <a:rPr lang="en-US" sz="2400" dirty="0" smtClean="0">
                    <a:ea typeface="Cambria Math"/>
                  </a:rPr>
                  <a:t>constraints:</a:t>
                </a:r>
                <a:r>
                  <a:rPr lang="en-US" sz="800" dirty="0">
                    <a:ea typeface="Cambria Math"/>
                  </a:rPr>
                  <a:t/>
                </a:r>
                <a:br>
                  <a:rPr lang="en-US" sz="800" dirty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800" dirty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smtClean="0"/>
                  <a:t>is 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𝑁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 matrix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sz="2400" b="1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/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𝒖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𝒔</m:t>
                    </m:r>
                    <m:r>
                      <a:rPr lang="en-US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dirty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9835"/>
                <a:ext cx="8229600" cy="4876800"/>
              </a:xfrm>
              <a:blipFill rotWithShape="1">
                <a:blip r:embed="rId2"/>
                <a:stretch>
                  <a:fillRect l="-963" b="-10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76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025119" cy="4876800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The top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 rows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 smtClean="0"/>
                  <a:t>are the negation of the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 identity matrix.</a:t>
                </a:r>
              </a:p>
              <a:p>
                <a:r>
                  <a:rPr lang="en-US" sz="2000" dirty="0" smtClean="0"/>
                  <a:t>Rows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𝑁</m:t>
                    </m:r>
                    <m:r>
                      <a:rPr lang="en-US" sz="2000" i="1" dirty="0">
                        <a:latin typeface="Cambria Math"/>
                      </a:rPr>
                      <m:t>+1</m:t>
                    </m:r>
                  </m:oMath>
                </a14:m>
                <a:r>
                  <a:rPr lang="en-US" sz="2000" dirty="0" smtClean="0"/>
                  <a:t> to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/>
                      </a:rPr>
                      <m:t>N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</a:t>
                </a:r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𝑁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000" dirty="0"/>
                  <a:t> identity matrix</a:t>
                </a:r>
              </a:p>
              <a:p>
                <a:r>
                  <a:rPr lang="en-US" sz="2000" dirty="0" smtClean="0"/>
                  <a:t>Row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𝑁</m:t>
                    </m:r>
                    <m:r>
                      <a:rPr lang="en-US" sz="2000" b="0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 smtClean="0"/>
                  <a:t>is the transpose of vector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𝒕</m:t>
                    </m:r>
                  </m:oMath>
                </a14:m>
                <a:r>
                  <a:rPr lang="en-US" sz="2000" dirty="0" smtClean="0"/>
                  <a:t> of target outputs.</a:t>
                </a:r>
                <a:endParaRPr lang="en-US" sz="2000" dirty="0"/>
              </a:p>
              <a:p>
                <a:r>
                  <a:rPr lang="en-US" sz="2000" dirty="0"/>
                  <a:t>Row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𝑁</m:t>
                    </m:r>
                    <m:r>
                      <a:rPr lang="en-US" sz="2000" i="1" dirty="0">
                        <a:latin typeface="Cambria Math"/>
                      </a:rPr>
                      <m:t>+2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𝑯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the </a:t>
                </a:r>
                <a:r>
                  <a:rPr lang="en-US" sz="2000" dirty="0" smtClean="0"/>
                  <a:t>negation of the previous row.</a:t>
                </a:r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025119" cy="4876800"/>
              </a:xfrm>
              <a:blipFill rotWithShape="1">
                <a:blip r:embed="rId2"/>
                <a:stretch>
                  <a:fillRect l="-607" t="-2500" b="-15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ight Brace 34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0476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1≤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row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000" dirty="0" smtClean="0"/>
                  <a:t>Thus,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capture constraint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≤0</m:t>
                    </m:r>
                  </m:oMath>
                </a14:m>
                <a:r>
                  <a:rPr lang="en-US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  <a:blipFill rotWithShape="1">
                <a:blip r:embed="rId2"/>
                <a:stretch>
                  <a:fillRect l="-549" t="-2500" b="-7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92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N</m:t>
                    </m:r>
                    <m:r>
                      <a:rPr lang="en-US" sz="2000" b="0" i="0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1)≤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≤2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row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000" dirty="0" smtClean="0"/>
                  <a:t>Thus,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capture constraint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≤0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  <a:blipFill rotWithShape="1">
                <a:blip r:embed="rId2"/>
                <a:stretch>
                  <a:fillRect l="-549" t="-2500" b="-7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5824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=2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𝒕</m:t>
                    </m:r>
                  </m:oMath>
                </a14:m>
                <a:r>
                  <a:rPr lang="en-US" sz="2000" dirty="0"/>
                  <a:t>, and </a:t>
                </a:r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row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000" dirty="0" smtClean="0"/>
                  <a:t>Thus,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capture constraint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  <a:blipFill rotWithShape="1">
                <a:blip r:embed="rId2"/>
                <a:stretch>
                  <a:fillRect l="-549" t="-2500" b="-20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8323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=2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+2</m:t>
                    </m:r>
                  </m:oMath>
                </a14:m>
                <a:r>
                  <a:rPr lang="en-US" sz="2000" dirty="0" smtClean="0"/>
                  <a:t>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-</a:t>
                </a:r>
                <a:r>
                  <a:rPr lang="en-US" sz="2000" dirty="0" err="1" smtClean="0"/>
                  <a:t>th</a:t>
                </a:r>
                <a:r>
                  <a:rPr lang="en-US" sz="2000" dirty="0" smtClean="0"/>
                  <a:t> row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−</m:t>
                    </m:r>
                    <m:r>
                      <a:rPr lang="en-US" sz="2000" b="1" i="1" smtClean="0">
                        <a:latin typeface="Cambria Math"/>
                      </a:rPr>
                      <m:t>𝒕</m:t>
                    </m:r>
                  </m:oMath>
                </a14:m>
                <a:r>
                  <a:rPr lang="en-US" sz="2000" dirty="0"/>
                  <a:t>, and </a:t>
                </a:r>
                <a:r>
                  <a:rPr lang="en-US" sz="20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row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000" dirty="0" smtClean="0"/>
                  <a:t>Thus,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capture constraint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⇒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≥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  <a:blipFill rotWithShape="1">
                <a:blip r:embed="rId2"/>
                <a:stretch>
                  <a:fillRect l="-549" t="-2500" b="-2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3575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960"/>
          </a:xfrm>
        </p:spPr>
        <p:txBody>
          <a:bodyPr/>
          <a:lstStyle/>
          <a:p>
            <a:r>
              <a:rPr lang="en-US" dirty="0" smtClean="0"/>
              <a:t>Using Quadratic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</p:spPr>
            <p:txBody>
              <a:bodyPr/>
              <a:lstStyle/>
              <a:p>
                <a:r>
                  <a:rPr lang="en-US" sz="2000" dirty="0" smtClean="0"/>
                  <a:t>Quadratic programming constraint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  <m:r>
                      <a:rPr lang="en-US" sz="2000" b="1" i="1">
                        <a:latin typeface="Cambria Math"/>
                      </a:rPr>
                      <m:t>≤</m:t>
                    </m:r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endParaRPr lang="en-US" sz="1050" dirty="0"/>
              </a:p>
              <a:p>
                <a:r>
                  <a:rPr lang="en-US" sz="2000" dirty="0">
                    <a:ea typeface="Cambria Math"/>
                  </a:rPr>
                  <a:t>SVM </a:t>
                </a:r>
                <a:r>
                  <a:rPr lang="en-US" sz="2000" dirty="0" smtClean="0">
                    <a:ea typeface="Cambria Math"/>
                  </a:rPr>
                  <a:t>problem constraints</a:t>
                </a:r>
                <a:r>
                  <a:rPr lang="en-US" sz="2000" dirty="0">
                    <a:ea typeface="Cambria Math"/>
                  </a:rPr>
                  <a:t>:</a:t>
                </a:r>
                <a:r>
                  <a:rPr lang="en-US" sz="20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𝐶</m:t>
                    </m:r>
                    <m:r>
                      <a:rPr lang="en-US" sz="2000" i="1">
                        <a:latin typeface="Cambria Math"/>
                      </a:rPr>
                      <m:t>,     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r>
                  <a:rPr lang="en-US" sz="2000" dirty="0" smtClean="0">
                    <a:ea typeface="Cambria Math"/>
                  </a:rPr>
                  <a:t/>
                </a:r>
                <a:br>
                  <a:rPr lang="en-US" sz="2000" dirty="0" smtClean="0">
                    <a:ea typeface="Cambria Math"/>
                  </a:rPr>
                </a:b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1400" dirty="0" smtClean="0"/>
                  <a:t/>
                </a:r>
                <a:br>
                  <a:rPr lang="en-US" sz="1400" dirty="0" smtClean="0"/>
                </a:br>
                <a:endParaRPr lang="en-US" sz="100" dirty="0" smtClean="0"/>
              </a:p>
              <a:p>
                <a:r>
                  <a:rPr lang="en-US" sz="2000" dirty="0" smtClean="0"/>
                  <a:t>Thus, the last two rows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𝑯𝒖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000" dirty="0" smtClean="0"/>
                  <a:t> in combination capture constraint </a:t>
                </a:r>
                <a:br>
                  <a:rPr lang="en-US" sz="2000" dirty="0" smtClean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0</m:t>
                    </m:r>
                  </m:oMath>
                </a14:m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5" y="1228045"/>
                <a:ext cx="8879715" cy="4876800"/>
              </a:xfrm>
              <a:blipFill rotWithShape="1">
                <a:blip r:embed="rId2"/>
                <a:stretch>
                  <a:fillRect l="-549" t="-2500" b="-1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180" y="2076628"/>
            <a:ext cx="8910625" cy="3102772"/>
            <a:chOff x="170090" y="2076628"/>
            <a:chExt cx="8910625" cy="3102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Define: </a:t>
                  </a:r>
                  <a14:m>
                    <m:oMath xmlns:m="http://schemas.openxmlformats.org/officeDocument/2006/math">
                      <m:r>
                        <a:rPr lang="en-US" sz="2000" b="1" i="1" dirty="0">
                          <a:latin typeface="Cambria Math"/>
                        </a:rPr>
                        <m:t>𝑯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−1,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0, −1,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r>
                                <a:rPr lang="en-US" sz="2000" i="1" dirty="0">
                                  <a:latin typeface="Cambria Math"/>
                                </a:rPr>
                                <m:t>0,    0,    0,  …, −1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 1,    0,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1,     0,  …,   0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   0,     0,     0,  …,   1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  …,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/>
                                </a:rPr>
                                <m:t>,…,−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n-US" sz="2000" b="1" i="1" dirty="0">
                          <a:latin typeface="Cambria Math"/>
                        </a:rPr>
                        <m:t>𝒛</m:t>
                      </m:r>
                      <m:r>
                        <a:rPr lang="en-US" sz="20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90" y="2076628"/>
                  <a:ext cx="8120765" cy="31027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/>
            <p:cNvSpPr/>
            <p:nvPr/>
          </p:nvSpPr>
          <p:spPr>
            <a:xfrm>
              <a:off x="4116630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2224475"/>
                  <a:ext cx="855299" cy="70788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294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/>
            <p:cNvSpPr/>
            <p:nvPr/>
          </p:nvSpPr>
          <p:spPr>
            <a:xfrm>
              <a:off x="4116630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3277210"/>
                  <a:ext cx="992772" cy="10156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455" t="-2381" r="-5455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4116630" y="4567426"/>
              <a:ext cx="30358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and (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238" y="4466699"/>
                  <a:ext cx="1693925" cy="70788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14" t="-3390" r="-2857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/>
            <p:cNvSpPr/>
            <p:nvPr/>
          </p:nvSpPr>
          <p:spPr>
            <a:xfrm>
              <a:off x="6924745" y="2214680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2224475"/>
                  <a:ext cx="1549767" cy="70788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906" t="-3390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/>
            <p:cNvSpPr/>
            <p:nvPr/>
          </p:nvSpPr>
          <p:spPr>
            <a:xfrm>
              <a:off x="6924745" y="3353105"/>
              <a:ext cx="303580" cy="986635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)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to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𝐶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352" y="3277210"/>
                  <a:ext cx="1549768" cy="101566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906" t="-2381" r="-3906" b="-9524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>
              <a:off x="6924745" y="4567426"/>
              <a:ext cx="151790" cy="43193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rows 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</m:t>
                      </m:r>
                      <m:r>
                        <a:rPr lang="en-US" sz="2000" i="1" dirty="0" smtClean="0">
                          <a:latin typeface="Cambria Math"/>
                        </a:rPr>
                        <m:t>1</m:t>
                      </m:r>
                    </m:oMath>
                  </a14:m>
                  <a:r>
                    <a:rPr lang="en-US" sz="2000" dirty="0" smtClean="0"/>
                    <a:t>,</a:t>
                  </a:r>
                  <a:br>
                    <a:rPr lang="en-US" sz="2000" dirty="0" smtClean="0"/>
                  </a:br>
                  <a14:m>
                    <m:oMath xmlns:m="http://schemas.openxmlformats.org/officeDocument/2006/math">
                      <m:r>
                        <a:rPr lang="en-US" sz="2000" b="0" i="0" dirty="0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/>
                        </a:rPr>
                        <m:t>N</m:t>
                      </m:r>
                      <m:r>
                        <a:rPr lang="en-US" sz="2000" b="0" i="0" dirty="0" smtClean="0">
                          <a:latin typeface="Cambria Math"/>
                        </a:rPr>
                        <m:t>+2</m:t>
                      </m:r>
                    </m:oMath>
                  </a14:m>
                  <a:r>
                    <a:rPr lang="en-US" sz="2000" dirty="0" smtClean="0"/>
                    <a:t>, set to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000" dirty="0" smtClean="0"/>
                    <a:t>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430" y="4466699"/>
                  <a:ext cx="1928285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821" t="-3390" r="-2194" b="-13559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90446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Quadratic programming, given </a:t>
                </a:r>
                <a:r>
                  <a:rPr lang="en-US" sz="2400" dirty="0" smtClean="0"/>
                  <a:t>the inputs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𝒔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𝑯</m:t>
                    </m:r>
                    <m:r>
                      <a:rPr lang="en-US" sz="2400" b="1" i="1">
                        <a:latin typeface="Cambria Math"/>
                      </a:rPr>
                      <m:t>,</m:t>
                    </m:r>
                    <m:r>
                      <a:rPr lang="en-US" sz="2400" b="1" i="1">
                        <a:latin typeface="Cambria Math"/>
                      </a:rPr>
                      <m:t>𝒛</m:t>
                    </m:r>
                  </m:oMath>
                </a14:m>
                <a:r>
                  <a:rPr lang="en-US" sz="2400" dirty="0"/>
                  <a:t> defined </a:t>
                </a:r>
                <a:r>
                  <a:rPr lang="en-US" sz="2400" dirty="0" smtClean="0"/>
                  <a:t>in the previous slides, </a:t>
                </a:r>
                <a:r>
                  <a:rPr lang="en-US" sz="2400" dirty="0"/>
                  <a:t>outputs the optimal value for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𝒂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The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 is computed as in the linearly separable case:</a:t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Classification of input x is done as in the linearly separable case: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08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Disappearing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have used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dirty="0" smtClean="0"/>
                  <a:t>, to define the decision boundary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smtClean="0"/>
                  <a:t>However,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dirty="0" smtClean="0"/>
                  <a:t> does not need to be either computed, or used.</a:t>
                </a:r>
              </a:p>
              <a:p>
                <a:r>
                  <a:rPr lang="en-US" sz="2400" dirty="0" smtClean="0"/>
                  <a:t>Quadratic programming computes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 smtClean="0"/>
                  <a:t>Using those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we compute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𝑏</m:t>
                      </m:r>
                      <m:r>
                        <a:rPr lang="en-US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800" dirty="0"/>
              </a:p>
              <a:p>
                <a:r>
                  <a:rPr lang="en-US" sz="2400" dirty="0" smtClean="0"/>
                  <a:t>Using those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we can classify test objects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sz="2400" dirty="0" smtClean="0"/>
                  <a:t>:</a:t>
                </a:r>
                <a:br>
                  <a:rPr lang="en-US" sz="2400" dirty="0" smtClean="0"/>
                </a:b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If we know the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 smtClean="0"/>
                  <a:t>, we do not need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  <a:blipFill rotWithShape="1">
                <a:blip r:embed="rId3"/>
                <a:stretch>
                  <a:fillRect l="-963" t="-1000" r="-815" b="-1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51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Training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Where, during training, do we use input vectors?</a:t>
                </a:r>
              </a:p>
              <a:p>
                <a:r>
                  <a:rPr lang="en-US" sz="2400" dirty="0" smtClean="0"/>
                  <a:t>Where, during classification, do we use input vectors?</a:t>
                </a:r>
              </a:p>
              <a:p>
                <a:r>
                  <a:rPr lang="en-US" sz="2400" dirty="0" smtClean="0"/>
                  <a:t>Overall, input vectors are only used in two formulas: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During training, we use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to define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 smtClean="0"/>
                  <a:t>where:</a:t>
                </a:r>
                <a:br>
                  <a:rPr lang="en-US" sz="2400" dirty="0" smtClean="0"/>
                </a:b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/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During classification, we use training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and test input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sz="2400" dirty="0" smtClean="0"/>
                  <a:t> in this formula:</a:t>
                </a:r>
                <a:br>
                  <a:rPr lang="en-US" sz="2400" dirty="0" smtClean="0"/>
                </a:b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/>
              </a:p>
              <a:p>
                <a:r>
                  <a:rPr lang="en-US" sz="2400" dirty="0" smtClean="0"/>
                  <a:t>In both formulas, input vectors are only used by taking their dot products.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00" r="-963" b="-10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2065"/>
          </a:xfrm>
        </p:spPr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52150"/>
            <a:ext cx="8610600" cy="2514600"/>
          </a:xfrm>
        </p:spPr>
        <p:txBody>
          <a:bodyPr/>
          <a:lstStyle/>
          <a:p>
            <a:r>
              <a:rPr lang="en-US" sz="2400" dirty="0" smtClean="0"/>
              <a:t>Note: so far, we are only discussing cases where the training data is linearly separable.</a:t>
            </a:r>
          </a:p>
          <a:p>
            <a:r>
              <a:rPr lang="en-US" sz="2400" dirty="0" smtClean="0"/>
              <a:t>First, we will see how to maximize the margin for such data.</a:t>
            </a:r>
          </a:p>
          <a:p>
            <a:r>
              <a:rPr lang="en-US" sz="2400" dirty="0" smtClean="0"/>
              <a:t>Second, we will deal with data that are not linearly separable.</a:t>
            </a:r>
          </a:p>
          <a:p>
            <a:pPr lvl="1"/>
            <a:r>
              <a:rPr lang="en-US" sz="2000" dirty="0" smtClean="0"/>
              <a:t>We will define SVMs that classify such training data imperfectly.</a:t>
            </a:r>
          </a:p>
          <a:p>
            <a:r>
              <a:rPr lang="en-US" sz="2400" dirty="0" smtClean="0"/>
              <a:t>Third, we will see how to define nonlinear SVMs, which can define non-linear decision boundaries.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9BA32-4F36-4060-957B-35F1014F6E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7" name="Picture 2" descr="C:\Users\athitsos\Dropbox\courses\cse6363\slides\10_svm\figures\nonlinear1_s0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6809" r="16114" b="8977"/>
          <a:stretch/>
        </p:blipFill>
        <p:spPr bwMode="auto">
          <a:xfrm>
            <a:off x="4985234" y="4080790"/>
            <a:ext cx="2698461" cy="26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1355" y="4917872"/>
            <a:ext cx="330562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of a nonlinear decision boundary produced by a nonlinear SVM.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006975" y="5424585"/>
            <a:ext cx="102039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228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Training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To make this more clear, define a </a:t>
                </a:r>
                <a:r>
                  <a:rPr lang="en-US" sz="2400" b="1" dirty="0" smtClean="0"/>
                  <a:t>kernel function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b="1" i="1" dirty="0" smtClean="0">
                        <a:latin typeface="Cambria Math"/>
                      </a:rPr>
                      <m:t>𝒙</m:t>
                    </m:r>
                    <m:r>
                      <a:rPr lang="en-US" sz="2400" b="1" i="1" dirty="0" smtClean="0">
                        <a:latin typeface="Cambria Math"/>
                      </a:rPr>
                      <m:t>, </m:t>
                    </m:r>
                    <m:r>
                      <a:rPr lang="en-US" sz="2400" b="1" i="1" dirty="0" smtClean="0">
                        <a:latin typeface="Cambria Math"/>
                      </a:rPr>
                      <m:t>𝒙</m:t>
                    </m:r>
                    <m:r>
                      <a:rPr lang="en-US" sz="2400" i="1" dirty="0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sz="2400" dirty="0" smtClean="0"/>
                  <a:t> as:</a:t>
                </a:r>
                <a:br>
                  <a:rPr lang="en-US" sz="2400" dirty="0" smtClean="0"/>
                </a:b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0" dirty="0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/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r>
                  <a:rPr lang="en-US" sz="2400" dirty="0" smtClean="0"/>
                  <a:t>During training, we use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to define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 smtClean="0"/>
                  <a:t>where:</a:t>
                </a:r>
                <a:br>
                  <a:rPr lang="en-US" sz="2400" dirty="0" smtClean="0"/>
                </a:b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r>
                  <a:rPr lang="en-US" sz="2400" dirty="0" smtClean="0"/>
                  <a:t>During classification, we use training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and test input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sz="2400" dirty="0" smtClean="0"/>
                  <a:t> in this formula:</a:t>
                </a:r>
                <a:br>
                  <a:rPr lang="en-US" sz="2400" dirty="0" smtClean="0"/>
                </a:b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1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2400" b="1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/>
              </a:p>
              <a:p>
                <a:r>
                  <a:rPr lang="en-US" sz="2400" dirty="0" smtClean="0"/>
                  <a:t>In both formulas, input vectors are used only through </a:t>
                </a:r>
                <a:br>
                  <a:rPr lang="en-US" sz="2400" dirty="0" smtClean="0"/>
                </a:br>
                <a:r>
                  <a:rPr lang="en-US" sz="2400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00" r="-1407" b="-6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1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Kernel Trick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</p:spPr>
            <p:txBody>
              <a:bodyPr/>
              <a:lstStyle/>
              <a:p>
                <a:r>
                  <a:rPr lang="en-US" sz="2400" dirty="0" smtClean="0"/>
                  <a:t>We have defined </a:t>
                </a:r>
                <a:r>
                  <a:rPr lang="en-US" sz="2400" b="1" dirty="0" smtClean="0"/>
                  <a:t>kernel function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/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sup>
                    </m:sSubSup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1000" dirty="0" smtClean="0"/>
              </a:p>
              <a:p>
                <a:r>
                  <a:rPr lang="en-US" sz="2400" dirty="0" smtClean="0"/>
                  <a:t>During training, we use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to define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𝑸</m:t>
                    </m:r>
                  </m:oMath>
                </a14:m>
                <a:r>
                  <a:rPr lang="en-US" sz="2400" b="1" dirty="0" smtClean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 smtClean="0"/>
                  <a:t>where:</a:t>
                </a:r>
                <a:br>
                  <a:rPr lang="en-US" sz="2400" dirty="0" smtClean="0"/>
                </a:b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r>
                  <a:rPr lang="en-US" sz="2400" dirty="0" smtClean="0"/>
                  <a:t>During classification, we use this formula:</a:t>
                </a:r>
                <a:br>
                  <a:rPr lang="en-US" sz="2400" dirty="0" smtClean="0"/>
                </a:b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1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2400" b="1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1000" dirty="0"/>
              </a:p>
              <a:p>
                <a:r>
                  <a:rPr lang="en-US" sz="2400" dirty="0" smtClean="0"/>
                  <a:t>What if we defined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differently?</a:t>
                </a:r>
              </a:p>
              <a:p>
                <a:r>
                  <a:rPr lang="en-US" sz="2400" dirty="0" smtClean="0"/>
                  <a:t>The SVM formulation (both for training and for classification) would </a:t>
                </a:r>
                <a:r>
                  <a:rPr lang="en-US" sz="2400" b="1" u="sng" dirty="0" smtClean="0"/>
                  <a:t>remain exactly the same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dirty="0" smtClean="0"/>
                  <a:t>In the SVM formulation, the kernel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is a black box.</a:t>
                </a:r>
              </a:p>
              <a:p>
                <a:pPr lvl="1"/>
                <a:r>
                  <a:rPr lang="en-US" sz="2000" dirty="0" smtClean="0"/>
                  <a:t>You can define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/>
                          </a:rPr>
                          <m:t>𝒙</m:t>
                        </m:r>
                        <m:r>
                          <a:rPr lang="en-US" sz="2000" b="1" i="1" dirty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000" b="1" i="1" dirty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/>
                  <a:t> any way you like.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  <a:blipFill rotWithShape="1">
                <a:blip r:embed="rId2"/>
                <a:stretch>
                  <a:fillRect l="-963" t="-1000" b="-10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70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</p:spPr>
            <p:txBody>
              <a:bodyPr/>
              <a:lstStyle/>
              <a:p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𝒙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1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𝒛</m:t>
                    </m:r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be 2-dimensional vectors.</a:t>
                </a:r>
              </a:p>
              <a:p>
                <a:r>
                  <a:rPr lang="en-US" sz="2400" dirty="0" smtClean="0"/>
                  <a:t>Consider this alternative definition for the kernel:</a:t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dirty="0">
                              <a:latin typeface="Cambria Math"/>
                            </a:rPr>
                            <m:t>, </m:t>
                          </m:r>
                          <m:r>
                            <a:rPr lang="en-US" sz="2400" b="1" i="1" dirty="0" smtClean="0"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US" sz="24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/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Then: </a:t>
                </a:r>
                <a:br>
                  <a:rPr lang="en-US" sz="2400" dirty="0" smtClean="0"/>
                </a:br>
                <a:endParaRPr lang="en-US" sz="1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dirty="0">
                              <a:latin typeface="Cambria Math"/>
                            </a:rPr>
                            <m:t>, </m:t>
                          </m:r>
                          <m:r>
                            <a:rPr lang="en-US" sz="2400" b="1" i="1" dirty="0"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US" sz="24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/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1+</m:t>
                      </m:r>
                      <m:r>
                        <a:rPr lang="en-US" sz="2400" b="0" i="1" smtClean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sz="2400" dirty="0" smtClean="0"/>
                  <a:t>Suppose we define a basis function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/>
                      </a:rPr>
                      <m:t>𝜑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b="1" i="1" dirty="0" smtClean="0">
                        <a:latin typeface="Cambria Math"/>
                      </a:rPr>
                      <m:t>𝒙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as: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1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/>
                      </a:rPr>
                      <m:t>=(1,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dirty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2400" i="1" dirty="0">
                            <a:latin typeface="Cambria Math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0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endParaRPr lang="en-US" sz="1000" dirty="0" smtClean="0"/>
              </a:p>
              <a:p>
                <a:r>
                  <a:rPr lang="en-US" sz="2400" dirty="0" smtClean="0"/>
                  <a:t>It is easy to verify that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/>
                          </a:rPr>
                          <m:t>, </m:t>
                        </m:r>
                        <m:r>
                          <a:rPr lang="en-US" sz="2400" b="1" i="1" dirty="0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sz="2400" b="1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l-GR" sz="2400" i="1" dirty="0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sz="2400" b="1" i="1" dirty="0" smtClean="0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l-GR" sz="2400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  <a:blipFill rotWithShape="1">
                <a:blip r:embed="rId2"/>
                <a:stretch>
                  <a:fillRect l="-963" t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29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and Basis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</p:spPr>
            <p:txBody>
              <a:bodyPr/>
              <a:lstStyle/>
              <a:p>
                <a:r>
                  <a:rPr lang="en-US" dirty="0" smtClean="0"/>
                  <a:t>In general, kernels make it easy to incorporate basis functions into SVMs:</a:t>
                </a:r>
              </a:p>
              <a:p>
                <a:pPr lvl="1"/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 smtClean="0"/>
                  <a:t> any way you like.</a:t>
                </a:r>
              </a:p>
              <a:p>
                <a:pPr lvl="1"/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𝒙</m:t>
                        </m:r>
                        <m:r>
                          <a:rPr lang="en-US" b="1" i="1" dirty="0">
                            <a:latin typeface="Cambria Math"/>
                          </a:rPr>
                          <m:t>, </m:t>
                        </m:r>
                        <m:r>
                          <a:rPr lang="en-US" b="1" i="1" dirty="0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b="1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l-GR" i="1" dirty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The kernel function represents a dot product, but in a (typically) higher-dimensional feature space compared to the original space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  <a:blipFill rotWithShape="1">
                <a:blip r:embed="rId2"/>
                <a:stretch>
                  <a:fillRect l="-1259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625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dirty="0" smtClean="0"/>
                  <a:t>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-dimensional vectors.</a:t>
                </a:r>
              </a:p>
              <a:p>
                <a:r>
                  <a:rPr lang="en-US" dirty="0" smtClean="0"/>
                  <a:t>A polynomial kernel of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 smtClean="0"/>
                  <a:t> is defined as: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/>
                            </a:rPr>
                            <m:t>𝒙</m:t>
                          </m:r>
                          <m:r>
                            <a:rPr lang="en-US" b="1" i="1" dirty="0">
                              <a:latin typeface="Cambria Math"/>
                            </a:rPr>
                            <m:t>, </m:t>
                          </m:r>
                          <m:r>
                            <a:rPr lang="en-US" b="1" i="1" dirty="0" smtClean="0"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/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kernel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/>
                          </a:rPr>
                          <m:t>𝒙</m:t>
                        </m:r>
                        <m:r>
                          <a:rPr lang="en-US" b="1" i="1" dirty="0">
                            <a:latin typeface="Cambria Math"/>
                          </a:rPr>
                          <m:t>, </m:t>
                        </m:r>
                        <m:r>
                          <a:rPr lang="en-US" b="1" i="1" dirty="0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/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that we saw a couple of slides back was a quadratic kernel.</a:t>
                </a:r>
              </a:p>
              <a:p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 smtClean="0"/>
                  <a:t> controls the trade-off between influence higher-order and lower-order terms.</a:t>
                </a:r>
              </a:p>
              <a:p>
                <a:pPr lvl="1"/>
                <a:r>
                  <a:rPr lang="en-US" dirty="0" smtClean="0"/>
                  <a:t>Increasing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 smtClean="0"/>
                  <a:t> give increasing influence to lower-order terms.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799"/>
                <a:ext cx="8229600" cy="5092895"/>
              </a:xfrm>
              <a:blipFill rotWithShape="1">
                <a:blip r:embed="rId2"/>
                <a:stretch>
                  <a:fillRect l="-1259" t="-957" r="-2370" b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8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itsos\Dropbox\courses\cse6363\slides\10_svm\figures\nonsep3_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780" y="1851218"/>
            <a:ext cx="6602865" cy="49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586" y="3125420"/>
            <a:ext cx="2426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This is identical to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the result using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the standard dot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product as kernel.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1880" y="152400"/>
            <a:ext cx="8440815" cy="990600"/>
          </a:xfrm>
        </p:spPr>
        <p:txBody>
          <a:bodyPr/>
          <a:lstStyle/>
          <a:p>
            <a:r>
              <a:rPr lang="en-US" dirty="0" smtClean="0"/>
              <a:t>Polynomial Kernels – An Easy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33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thitsos\Dropbox\courses\cse6363\slides\10_svm\figures\nonsep3_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780" y="1856232"/>
            <a:ext cx="6602865" cy="495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586" y="3125420"/>
            <a:ext cx="175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decision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boundary is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not linear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anymore.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1880" y="152400"/>
            <a:ext cx="8440815" cy="990600"/>
          </a:xfrm>
        </p:spPr>
        <p:txBody>
          <a:bodyPr/>
          <a:lstStyle/>
          <a:p>
            <a:r>
              <a:rPr lang="en-US" dirty="0" smtClean="0"/>
              <a:t>Polynomial Kernels – An Easy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646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thitsos\Dropbox\courses\cse6363\slides\10_svm\figures\nonsep3_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44" y="1856232"/>
            <a:ext cx="6601968" cy="49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1880" y="152400"/>
            <a:ext cx="8440815" cy="990600"/>
          </a:xfrm>
        </p:spPr>
        <p:txBody>
          <a:bodyPr/>
          <a:lstStyle/>
          <a:p>
            <a:r>
              <a:rPr lang="en-US" dirty="0" smtClean="0"/>
              <a:t>Polynomial Kernels – An Easy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803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thitsos\Dropbox\courses\cse6363\slides\10_svm\figures\nonsep2_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11680"/>
            <a:ext cx="6434942" cy="482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04171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boundary with polynomial kernel of degree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122" name="Picture 2" descr="C:\Users\athitsos\Dropbox\courses\cse6363\slides\10_svm\figures\nonsep2_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11680"/>
            <a:ext cx="6437376" cy="48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7775" y="152400"/>
            <a:ext cx="8440815" cy="990600"/>
          </a:xfrm>
        </p:spPr>
        <p:txBody>
          <a:bodyPr/>
          <a:lstStyle/>
          <a:p>
            <a:r>
              <a:rPr lang="en-US" dirty="0"/>
              <a:t>Polynomial Kernels – </a:t>
            </a:r>
            <a:r>
              <a:rPr lang="en-US" dirty="0" smtClean="0"/>
              <a:t>A Harder </a:t>
            </a:r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44528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6362</TotalTime>
  <Words>8146</Words>
  <Application>Microsoft Office PowerPoint</Application>
  <PresentationFormat>On-screen Show (4:3)</PresentationFormat>
  <Paragraphs>1029</Paragraphs>
  <Slides>137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38" baseType="lpstr">
      <vt:lpstr>Office Theme</vt:lpstr>
      <vt:lpstr>PowerPoint Presentation</vt:lpstr>
      <vt:lpstr>A Linearly Separable Problem</vt:lpstr>
      <vt:lpstr>A Linearly Separable Problem</vt:lpstr>
      <vt:lpstr>Margin of a Decision Boundary</vt:lpstr>
      <vt:lpstr>Margin of a Decision Boundary</vt:lpstr>
      <vt:lpstr>Support Vector Machines</vt:lpstr>
      <vt:lpstr>Support Vector Machines</vt:lpstr>
      <vt:lpstr>Support Vector Machines</vt:lpstr>
      <vt:lpstr>Support Vector Machines</vt:lpstr>
      <vt:lpstr>Support Vectors</vt:lpstr>
      <vt:lpstr>Support Vectors</vt:lpstr>
      <vt:lpstr>Support Vectors</vt:lpstr>
      <vt:lpstr>Distances to the Boundary</vt:lpstr>
      <vt:lpstr>Distances to the Boundary</vt:lpstr>
      <vt:lpstr>Distances to the Boundary</vt:lpstr>
      <vt:lpstr>Optimization Criterion</vt:lpstr>
      <vt:lpstr>Optimization Criterion</vt:lpstr>
      <vt:lpstr>Optimization Criterion</vt:lpstr>
      <vt:lpstr>Scale of w</vt:lpstr>
      <vt:lpstr>Optimization Criterion</vt:lpstr>
      <vt:lpstr>Constrained Optimization</vt:lpstr>
      <vt:lpstr>Quadratic Programming</vt:lpstr>
      <vt:lpstr>Quadratic Programming</vt:lpstr>
      <vt:lpstr>Quadratic Programming for SVMs</vt:lpstr>
      <vt:lpstr>Quadratic Programming for SVMs</vt:lpstr>
      <vt:lpstr>Quadratic Programming for SVMs</vt:lpstr>
      <vt:lpstr>Quadratic Programming for SVMs</vt:lpstr>
      <vt:lpstr>Quadratic Programming for SVMs</vt:lpstr>
      <vt:lpstr>Quadratic Programming for SVMs</vt:lpstr>
      <vt:lpstr>Quadratic Programming for SVMs</vt:lpstr>
      <vt:lpstr>Quadratic Programming for SVMs</vt:lpstr>
      <vt:lpstr>Quadratic Programming for SVMs</vt:lpstr>
      <vt:lpstr>Solving the Same Problem, Again</vt:lpstr>
      <vt:lpstr>Solving the Same Problem, Again</vt:lpstr>
      <vt:lpstr>Lagrange Multipliers</vt:lpstr>
      <vt:lpstr>Lagrange Multipliers</vt:lpstr>
      <vt:lpstr>Multiple Constraints</vt:lpstr>
      <vt:lpstr>Lagrange Dual Problems</vt:lpstr>
      <vt:lpstr>Lagrange Dual Problems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Lagrange Multipliers and SVMs</vt:lpstr>
      <vt:lpstr>SVM Optimization Problem</vt:lpstr>
      <vt:lpstr>Using Quadratic Programming</vt:lpstr>
      <vt:lpstr>Using Quadratic Programming</vt:lpstr>
      <vt:lpstr>Using Quadratic Programming</vt:lpstr>
      <vt:lpstr>Using Quadratic Programming</vt:lpstr>
      <vt:lpstr>Using Quadratic Programming</vt:lpstr>
      <vt:lpstr>Interpretation of the Solution</vt:lpstr>
      <vt:lpstr>Interpretation of the Solution</vt:lpstr>
      <vt:lpstr>Interpretation of the Solution</vt:lpstr>
      <vt:lpstr>Support Vectors</vt:lpstr>
      <vt:lpstr>Interpretation of the Solution</vt:lpstr>
      <vt:lpstr>Computing b</vt:lpstr>
      <vt:lpstr>Computing b</vt:lpstr>
      <vt:lpstr>Computing b</vt:lpstr>
      <vt:lpstr>Classification Using a </vt:lpstr>
      <vt:lpstr>Recap of Lagrangian-Based Solution</vt:lpstr>
      <vt:lpstr>Why Did We Do All This?</vt:lpstr>
      <vt:lpstr>The Not Linearly Separable Case</vt:lpstr>
      <vt:lpstr>The Meaning of Slack Variables</vt:lpstr>
      <vt:lpstr>The Meaning of  Slack Variables</vt:lpstr>
      <vt:lpstr>Optimization Criterion</vt:lpstr>
      <vt:lpstr>Lagrangian Function</vt:lpstr>
      <vt:lpstr>Lagrangian Function</vt:lpstr>
      <vt:lpstr>Lagrangian Function</vt:lpstr>
      <vt:lpstr>Lagrangian Function</vt:lpstr>
      <vt:lpstr>Lagrangian Function</vt:lpstr>
      <vt:lpstr>Lagrangian Function</vt:lpstr>
      <vt:lpstr>Lagrangian Function</vt:lpstr>
      <vt:lpstr>Lagrangian Function</vt:lpstr>
      <vt:lpstr>Using Quadratic Programming</vt:lpstr>
      <vt:lpstr>Using Quadratic Programming</vt:lpstr>
      <vt:lpstr>Using Quadratic Programming</vt:lpstr>
      <vt:lpstr>Using Quadratic Programming</vt:lpstr>
      <vt:lpstr>Using Quadratic Programming</vt:lpstr>
      <vt:lpstr>Using Quadratic Programming</vt:lpstr>
      <vt:lpstr>Using Quadratic Programming</vt:lpstr>
      <vt:lpstr>Using Quadratic Programming</vt:lpstr>
      <vt:lpstr>Using the Solution</vt:lpstr>
      <vt:lpstr>The Disappearing w</vt:lpstr>
      <vt:lpstr>The Role of Training Inputs</vt:lpstr>
      <vt:lpstr>The Role of Training Inputs</vt:lpstr>
      <vt:lpstr>The Kernel Trick</vt:lpstr>
      <vt:lpstr>A Different Kernel</vt:lpstr>
      <vt:lpstr>Kernels and Basis Functions</vt:lpstr>
      <vt:lpstr>Polynomial Kernels</vt:lpstr>
      <vt:lpstr>Polynomial Kernels – An Easy Case</vt:lpstr>
      <vt:lpstr>Polynomial Kernels – An Easy Case</vt:lpstr>
      <vt:lpstr>Polynomial Kernels – An Easy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Polynomial Kernels – A Harder Case</vt:lpstr>
      <vt:lpstr>RBF/Gaussian Kernels</vt:lpstr>
      <vt:lpstr>RBF Output Vs. Distance</vt:lpstr>
      <vt:lpstr>RBF Output Vs. Distance</vt:lpstr>
      <vt:lpstr>RBF Output Vs. Distance</vt:lpstr>
      <vt:lpstr>RBF Output Vs. Distance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An Easier Dataset</vt:lpstr>
      <vt:lpstr>RBF Kernels – A Harder Dataset</vt:lpstr>
      <vt:lpstr>RBF Kernels – A Harder Dataset</vt:lpstr>
      <vt:lpstr>RBF Kernels – A Harder Dataset</vt:lpstr>
      <vt:lpstr>RBF Kernels – A Harder Dataset</vt:lpstr>
      <vt:lpstr>RBF Kernels – A Harder Dataset</vt:lpstr>
      <vt:lpstr>RBF Kernels – A Harder Dataset</vt:lpstr>
      <vt:lpstr>RBF Kernels – A Harder Dataset</vt:lpstr>
      <vt:lpstr>RBF Kernels and Basis Functions</vt:lpstr>
      <vt:lpstr>Kernels for Non-Vector Data</vt:lpstr>
      <vt:lpstr>Kernels for Non-Vector Data</vt:lpstr>
      <vt:lpstr>Training Time Complexity</vt:lpstr>
      <vt:lpstr>Training Time Complexity</vt:lpstr>
      <vt:lpstr>SVMs for Multiclass Problems</vt:lpstr>
      <vt:lpstr>SVMs: Recap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athitsos</dc:creator>
  <cp:lastModifiedBy>athitsos</cp:lastModifiedBy>
  <cp:revision>729</cp:revision>
  <dcterms:created xsi:type="dcterms:W3CDTF">2006-08-16T00:00:00Z</dcterms:created>
  <dcterms:modified xsi:type="dcterms:W3CDTF">2017-03-08T02:25:38Z</dcterms:modified>
</cp:coreProperties>
</file>